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25"/>
  </p:notesMasterIdLst>
  <p:sldIdLst>
    <p:sldId id="347" r:id="rId2"/>
    <p:sldId id="266" r:id="rId3"/>
    <p:sldId id="295" r:id="rId4"/>
    <p:sldId id="367" r:id="rId5"/>
    <p:sldId id="368" r:id="rId6"/>
    <p:sldId id="323" r:id="rId7"/>
    <p:sldId id="325" r:id="rId8"/>
    <p:sldId id="353" r:id="rId9"/>
    <p:sldId id="340" r:id="rId10"/>
    <p:sldId id="330" r:id="rId11"/>
    <p:sldId id="363" r:id="rId12"/>
    <p:sldId id="370" r:id="rId13"/>
    <p:sldId id="357" r:id="rId14"/>
    <p:sldId id="358" r:id="rId15"/>
    <p:sldId id="359" r:id="rId16"/>
    <p:sldId id="362" r:id="rId17"/>
    <p:sldId id="361" r:id="rId18"/>
    <p:sldId id="364" r:id="rId19"/>
    <p:sldId id="371" r:id="rId20"/>
    <p:sldId id="372" r:id="rId21"/>
    <p:sldId id="365" r:id="rId22"/>
    <p:sldId id="374" r:id="rId23"/>
    <p:sldId id="375" r:id="rId24"/>
  </p:sldIdLst>
  <p:sldSz cx="12190413" cy="6859588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3B7"/>
    <a:srgbClr val="03A6AF"/>
    <a:srgbClr val="01ACBE"/>
    <a:srgbClr val="18D2A6"/>
    <a:srgbClr val="14B28B"/>
    <a:srgbClr val="EB5145"/>
    <a:srgbClr val="0170C1"/>
    <a:srgbClr val="131E41"/>
    <a:srgbClr val="0374AF"/>
    <a:srgbClr val="EB5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5" autoAdjust="0"/>
    <p:restoredTop sz="94679"/>
  </p:normalViewPr>
  <p:slideViewPr>
    <p:cSldViewPr snapToGrid="0" showGuides="1">
      <p:cViewPr>
        <p:scale>
          <a:sx n="80" d="100"/>
          <a:sy n="80" d="100"/>
        </p:scale>
        <p:origin x="1288" y="25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oleObject" Target="file:////Users/RealKina/Desktop/timeline_templat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00" b="1" i="0" u="none" strike="noStrike" kern="1200" spc="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1" u="sng" dirty="0">
                <a:solidFill>
                  <a:srgbClr val="FF0000"/>
                </a:solidFill>
                <a:latin typeface="+mn-lt"/>
              </a:rPr>
              <a:t>UniMingle Project Schedule</a:t>
            </a:r>
          </a:p>
        </c:rich>
      </c:tx>
      <c:layout>
        <c:manualLayout>
          <c:xMode val="edge"/>
          <c:yMode val="edge"/>
          <c:x val="0.363544122758229"/>
          <c:y val="0.03140333983997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69781853837864"/>
          <c:y val="0.0788289453371779"/>
          <c:w val="0.875480453553029"/>
          <c:h val="0.894015585235787"/>
        </c:manualLayout>
      </c:layout>
      <c:scatterChart>
        <c:scatterStyle val="lineMarker"/>
        <c:varyColors val="0"/>
        <c:ser>
          <c:idx val="2"/>
          <c:order val="0"/>
          <c:tx>
            <c:v>Tasks</c:v>
          </c:tx>
          <c:spPr>
            <a:ln w="25400" cap="rnd">
              <a:noFill/>
              <a:round/>
            </a:ln>
            <a:effectLst/>
          </c:spPr>
          <c:errBars>
            <c:errDir val="x"/>
            <c:errBarType val="plus"/>
            <c:errValType val="cust"/>
            <c:noEndCap val="1"/>
            <c:plus>
              <c:numRef>
                <c:f>Timeline!$C$30:$C$38</c:f>
                <c:numCache>
                  <c:formatCode>General</c:formatCode>
                  <c:ptCount val="9"/>
                  <c:pt idx="1">
                    <c:v>13.0</c:v>
                  </c:pt>
                  <c:pt idx="2">
                    <c:v>10.0</c:v>
                  </c:pt>
                  <c:pt idx="3">
                    <c:v>18.0</c:v>
                  </c:pt>
                  <c:pt idx="4">
                    <c:v>7.0</c:v>
                  </c:pt>
                  <c:pt idx="5">
                    <c:v>7.0</c:v>
                  </c:pt>
                  <c:pt idx="6">
                    <c:v>14.0</c:v>
                  </c:pt>
                  <c:pt idx="7">
                    <c:v>10.0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  <c:spPr>
              <a:noFill/>
              <a:ln w="152400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errBars>
            <c:errDir val="y"/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0.0</c:v>
                </c:pt>
              </c:numLit>
            </c:plus>
            <c:minus>
              <c:numRef>
                <c:f>Timeline!$F$30:$F$38</c:f>
                <c:numCache>
                  <c:formatCode>General</c:formatCode>
                  <c:ptCount val="9"/>
                  <c:pt idx="1">
                    <c:v>-25.0</c:v>
                  </c:pt>
                  <c:pt idx="2">
                    <c:v>-15.0</c:v>
                  </c:pt>
                  <c:pt idx="3">
                    <c:v>-15.0</c:v>
                  </c:pt>
                  <c:pt idx="4">
                    <c:v>-80.0</c:v>
                  </c:pt>
                  <c:pt idx="5">
                    <c:v>-30.0</c:v>
                  </c:pt>
                  <c:pt idx="6">
                    <c:v>-15.0</c:v>
                  </c:pt>
                  <c:pt idx="7">
                    <c:v>-20.0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accent1">
                    <a:lumMod val="75000"/>
                    <a:alpha val="70000"/>
                  </a:schemeClr>
                </a:solidFill>
                <a:prstDash val="solid"/>
                <a:round/>
              </a:ln>
              <a:effectLst/>
            </c:spPr>
          </c:errBars>
          <c:xVal>
            <c:numRef>
              <c:f>Timeline!$A$30:$A$38</c:f>
              <c:numCache>
                <c:formatCode>m/d/yy</c:formatCode>
                <c:ptCount val="9"/>
                <c:pt idx="1">
                  <c:v>43528.0</c:v>
                </c:pt>
                <c:pt idx="2">
                  <c:v>43541.0</c:v>
                </c:pt>
                <c:pt idx="3">
                  <c:v>43551.0</c:v>
                </c:pt>
                <c:pt idx="4">
                  <c:v>43584.0</c:v>
                </c:pt>
                <c:pt idx="5">
                  <c:v>43591.0</c:v>
                </c:pt>
                <c:pt idx="6">
                  <c:v>43598.0</c:v>
                </c:pt>
                <c:pt idx="7">
                  <c:v>43612.0</c:v>
                </c:pt>
              </c:numCache>
            </c:numRef>
          </c:xVal>
          <c:yVal>
            <c:numRef>
              <c:f>Timeline!$E$30:$E$38</c:f>
              <c:numCache>
                <c:formatCode>General</c:formatCode>
                <c:ptCount val="9"/>
                <c:pt idx="1">
                  <c:v>-25.0</c:v>
                </c:pt>
                <c:pt idx="2">
                  <c:v>-40.0</c:v>
                </c:pt>
                <c:pt idx="3">
                  <c:v>-55.0</c:v>
                </c:pt>
                <c:pt idx="4">
                  <c:v>-80.0</c:v>
                </c:pt>
                <c:pt idx="5">
                  <c:v>-30.0</c:v>
                </c:pt>
                <c:pt idx="6">
                  <c:v>-45.0</c:v>
                </c:pt>
                <c:pt idx="7">
                  <c:v>-20.0</c:v>
                </c:pt>
              </c:numCache>
            </c:numRef>
          </c:yVal>
          <c:smooth val="0"/>
        </c:ser>
        <c:ser>
          <c:idx val="3"/>
          <c:order val="1"/>
          <c:tx>
            <c:v>Milestones</c:v>
          </c:tx>
          <c:spPr>
            <a:ln w="25400" cap="rnd">
              <a:noFill/>
              <a:round/>
            </a:ln>
            <a:effectLst/>
          </c:spPr>
          <c:errBars>
            <c:errDir val="y"/>
            <c:errBarType val="minus"/>
            <c:errValType val="percentage"/>
            <c:noEndCap val="1"/>
            <c:val val="100.0"/>
            <c:spPr>
              <a:noFill/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round/>
              </a:ln>
              <a:effectLst/>
            </c:spPr>
          </c:errBars>
          <c:xVal>
            <c:numRef>
              <c:f>Timeline!$A$42:$A$49</c:f>
              <c:numCache>
                <c:formatCode>m/d/yy</c:formatCode>
                <c:ptCount val="8"/>
                <c:pt idx="1">
                  <c:v>43528.0</c:v>
                </c:pt>
                <c:pt idx="2">
                  <c:v>43568.0</c:v>
                </c:pt>
                <c:pt idx="3">
                  <c:v>43597.0</c:v>
                </c:pt>
                <c:pt idx="4">
                  <c:v>43611.0</c:v>
                </c:pt>
                <c:pt idx="5">
                  <c:v>43621.0</c:v>
                </c:pt>
                <c:pt idx="6">
                  <c:v>43621.0</c:v>
                </c:pt>
              </c:numCache>
            </c:numRef>
          </c:xVal>
          <c:yVal>
            <c:numRef>
              <c:f>Timeline!$E$42:$E$49</c:f>
              <c:numCache>
                <c:formatCode>General</c:formatCode>
                <c:ptCount val="8"/>
                <c:pt idx="1">
                  <c:v>30.0</c:v>
                </c:pt>
                <c:pt idx="2">
                  <c:v>25.0</c:v>
                </c:pt>
                <c:pt idx="3">
                  <c:v>20.0</c:v>
                </c:pt>
                <c:pt idx="5">
                  <c:v>15.0</c:v>
                </c:pt>
                <c:pt idx="6">
                  <c:v>15.0</c:v>
                </c:pt>
              </c:numCache>
            </c:numRef>
          </c:yVal>
          <c:smooth val="0"/>
        </c:ser>
        <c:ser>
          <c:idx val="1"/>
          <c:order val="2"/>
          <c:tx>
            <c:v>Tasks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2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D75F-47E9-9661-163A2FF19FEB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C1715073-4329-7843-91C6-7101F78E3418}" type="CELLRANGE">
                      <a:rPr lang="en-GB" altLang="zh-CN"/>
                      <a:pPr/>
                      <a:t>[CELLRANGE]</a:t>
                    </a:fld>
                    <a:endParaRPr lang="en-GB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61928335-0CF2-3643-B141-062341841F27}" type="CELLRANGE">
                      <a:rPr lang="en-GB" altLang="zh-CN"/>
                      <a:pPr/>
                      <a:t>[CELLRANGE]</a:t>
                    </a:fld>
                    <a:endParaRPr lang="en-GB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3"/>
              <c:layout>
                <c:manualLayout>
                  <c:x val="-0.185944105238768"/>
                  <c:y val="0.0628066796799578"/>
                </c:manualLayout>
              </c:layout>
              <c:tx>
                <c:rich>
                  <a:bodyPr/>
                  <a:lstStyle/>
                  <a:p>
                    <a:fld id="{7AE831F4-1725-0946-831A-974B6726D685}" type="CELLRANGE">
                      <a:rPr lang="en-US" altLang="zh-CN"/>
                      <a:pPr/>
                      <a:t>[CELLRANGE]</a:t>
                    </a:fld>
                    <a:endParaRPr lang="en-GB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</c:extLst>
            </c:dLbl>
            <c:dLbl>
              <c:idx val="4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6DAC11-CA12-C142-8F45-843B89F56D71}" type="CELLRANGE">
                      <a:rPr lang="en-GB" altLang="zh-CN"/>
                      <a:pPr>
                        <a:defRPr sz="12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5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4443985-CCCD-7B47-B9D0-D4ED85F99C26}" type="CELLRANGE">
                      <a:rPr lang="en-GB" altLang="zh-CN"/>
                      <a:pPr>
                        <a:defRPr sz="12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[CELLRANGE]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fld id="{B54A0AE1-88DC-1C4B-8C22-82041D207648}" type="CELLRANGE">
                      <a:rPr lang="en-US" altLang="zh-CN"/>
                      <a:pPr/>
                      <a:t>[CELLRANGE]</a:t>
                    </a:fld>
                    <a:endParaRPr lang="en-GB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4278950214161"/>
                      <c:h val="0.0779598655215601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fld id="{BB8E4663-6A8C-F641-852E-A554F590C58C}" type="CELLRANGE">
                      <a:rPr lang="en-US" altLang="zh-CN"/>
                      <a:pPr/>
                      <a:t>[CELLRANGE]</a:t>
                    </a:fld>
                    <a:endParaRPr lang="en-GB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6354432616423"/>
                      <c:h val="0.0779598655215601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l"/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5-D75F-47E9-9661-163A2FF19FEB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l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layout/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x"/>
            <c:errBarType val="plus"/>
            <c:errValType val="cust"/>
            <c:noEndCap val="1"/>
            <c:plus>
              <c:numRef>
                <c:f>Timeline!$C$30:$C$38</c:f>
                <c:numCache>
                  <c:formatCode>General</c:formatCode>
                  <c:ptCount val="9"/>
                  <c:pt idx="1">
                    <c:v>13.0</c:v>
                  </c:pt>
                  <c:pt idx="2">
                    <c:v>10.0</c:v>
                  </c:pt>
                  <c:pt idx="3">
                    <c:v>18.0</c:v>
                  </c:pt>
                  <c:pt idx="4">
                    <c:v>7.0</c:v>
                  </c:pt>
                  <c:pt idx="5">
                    <c:v>7.0</c:v>
                  </c:pt>
                  <c:pt idx="6">
                    <c:v>14.0</c:v>
                  </c:pt>
                  <c:pt idx="7">
                    <c:v>10.0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  <c:spPr>
              <a:noFill/>
              <a:ln w="152400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errBars>
            <c:errDir val="y"/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0.0</c:v>
                </c:pt>
              </c:numLit>
            </c:plus>
            <c:minus>
              <c:numRef>
                <c:f>Timeline!$F$30:$F$38</c:f>
                <c:numCache>
                  <c:formatCode>General</c:formatCode>
                  <c:ptCount val="9"/>
                  <c:pt idx="1">
                    <c:v>-25.0</c:v>
                  </c:pt>
                  <c:pt idx="2">
                    <c:v>-15.0</c:v>
                  </c:pt>
                  <c:pt idx="3">
                    <c:v>-15.0</c:v>
                  </c:pt>
                  <c:pt idx="4">
                    <c:v>-80.0</c:v>
                  </c:pt>
                  <c:pt idx="5">
                    <c:v>-30.0</c:v>
                  </c:pt>
                  <c:pt idx="6">
                    <c:v>-15.0</c:v>
                  </c:pt>
                  <c:pt idx="7">
                    <c:v>-20.0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accent1">
                    <a:lumMod val="75000"/>
                    <a:alpha val="70000"/>
                  </a:schemeClr>
                </a:solidFill>
                <a:prstDash val="solid"/>
                <a:round/>
              </a:ln>
              <a:effectLst/>
            </c:spPr>
          </c:errBars>
          <c:xVal>
            <c:numRef>
              <c:f>Timeline!$A$30:$A$38</c:f>
              <c:numCache>
                <c:formatCode>m/d/yy</c:formatCode>
                <c:ptCount val="9"/>
                <c:pt idx="1">
                  <c:v>43528.0</c:v>
                </c:pt>
                <c:pt idx="2">
                  <c:v>43541.0</c:v>
                </c:pt>
                <c:pt idx="3">
                  <c:v>43551.0</c:v>
                </c:pt>
                <c:pt idx="4">
                  <c:v>43584.0</c:v>
                </c:pt>
                <c:pt idx="5">
                  <c:v>43591.0</c:v>
                </c:pt>
                <c:pt idx="6">
                  <c:v>43598.0</c:v>
                </c:pt>
                <c:pt idx="7">
                  <c:v>43612.0</c:v>
                </c:pt>
              </c:numCache>
            </c:numRef>
          </c:xVal>
          <c:yVal>
            <c:numRef>
              <c:f>Timeline!$E$30:$E$38</c:f>
              <c:numCache>
                <c:formatCode>General</c:formatCode>
                <c:ptCount val="9"/>
                <c:pt idx="1">
                  <c:v>-25.0</c:v>
                </c:pt>
                <c:pt idx="2">
                  <c:v>-40.0</c:v>
                </c:pt>
                <c:pt idx="3">
                  <c:v>-55.0</c:v>
                </c:pt>
                <c:pt idx="4">
                  <c:v>-80.0</c:v>
                </c:pt>
                <c:pt idx="5">
                  <c:v>-30.0</c:v>
                </c:pt>
                <c:pt idx="6">
                  <c:v>-45.0</c:v>
                </c:pt>
                <c:pt idx="7">
                  <c:v>-20.0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D75F-47E9-9661-163A2FF19FEB}"/>
            </c:ext>
            <c:ext xmlns:c15="http://schemas.microsoft.com/office/drawing/2012/chart" uri="{02D57815-91ED-43cb-92C2-25804820EDAC}">
              <c15:datalabelsRange>
                <c15:f>Timeline!$D$30:$D$38</c15:f>
                <c15:dlblRangeCache>
                  <c:ptCount val="9"/>
                  <c:pt idx="1">
                    <c:v>Earlier Research
Mar 4 - Mar 16</c:v>
                  </c:pt>
                  <c:pt idx="2">
                    <c:v>Design Draft
Mar 17 - Mar 26</c:v>
                  </c:pt>
                  <c:pt idx="3">
                    <c:v>Back-end overall design+module implementation
Mar 27 - Apr 13</c:v>
                  </c:pt>
                  <c:pt idx="4">
                    <c:v>Events create/maintain Apr 29 - May 5</c:v>
                  </c:pt>
                  <c:pt idx="5">
                    <c:v>Events GEO map implementation     May 6 - May 12</c:v>
                  </c:pt>
                  <c:pt idx="6">
                    <c:v>Funtion/Performance Test May 13 - May 26</c:v>
                  </c:pt>
                  <c:pt idx="7">
                    <c:v>Doc prepare/Presentation May 27- Jun 5</c:v>
                  </c:pt>
                  <c:pt idx="8">
                    <c:v>Insert new rows above this one</c:v>
                  </c:pt>
                </c15:dlblRangeCache>
              </c15:datalabelsRange>
            </c:ext>
          </c:extLst>
        </c:ser>
        <c:ser>
          <c:idx val="0"/>
          <c:order val="3"/>
          <c:tx>
            <c:v>Milestones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4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Pt>
            <c:idx val="0"/>
            <c:marker>
              <c:spPr>
                <a:solidFill>
                  <a:schemeClr val="accent6">
                    <a:lumMod val="75000"/>
                  </a:schemeClr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75F-47E9-9661-163A2FF19FEB}"/>
              </c:ext>
            </c:extLst>
          </c:dPt>
          <c:dPt>
            <c:idx val="1"/>
            <c:marker>
              <c:symbol val="circle"/>
              <c:size val="14"/>
              <c:spPr>
                <a:solidFill>
                  <a:srgbClr val="00B050"/>
                </a:solid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75F-47E9-9661-163A2FF19FEB}"/>
              </c:ext>
            </c:extLst>
          </c:dPt>
          <c:dPt>
            <c:idx val="4"/>
            <c:marker>
              <c:symbol val="picture"/>
              <c:spPr>
                <a:blipFill>
                  <a:blip xmlns:r="http://schemas.openxmlformats.org/officeDocument/2006/relationships" r:embed="rId1"/>
                  <a:stretch>
                    <a:fillRect/>
                  </a:stretch>
                </a:blipFill>
                <a:ln w="9525">
                  <a:noFill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75F-47E9-9661-163A2FF19FE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75F-47E9-9661-163A2FF19FEB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3A628A1F-9846-9C48-918A-984CA78F0CD6}" type="CELLRANGE">
                      <a:rPr lang="en-GB" altLang="zh-CN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7B07F32A-E4F9-9D4A-AFEA-6FB049B33794}" type="CELLRANGE">
                      <a:rPr lang="en-GB" altLang="zh-CN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05645C4A-EF03-4E4D-835E-0CE449117F40}" type="CELLRANGE">
                      <a:rPr lang="en-GB" altLang="zh-CN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5EF8-4134-955B-52DF741E0001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fld id="{881893D2-DC9E-DC4A-BA9D-D32793112662}" type="CELLRANGE">
                      <a:rPr lang="en-GB" altLang="zh-CN"/>
                      <a:pPr/>
                      <a:t>[CELLRANGE]</a:t>
                    </a:fld>
                    <a:endParaRPr lang="en-GB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endParaRPr lang="zh-CN" alt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minus"/>
            <c:errValType val="percentage"/>
            <c:noEndCap val="1"/>
            <c:val val="100.0"/>
            <c:spPr>
              <a:noFill/>
              <a:ln w="127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round/>
              </a:ln>
              <a:effectLst/>
            </c:spPr>
          </c:errBars>
          <c:xVal>
            <c:numRef>
              <c:f>Timeline!$A$42:$A$49</c:f>
              <c:numCache>
                <c:formatCode>m/d/yy</c:formatCode>
                <c:ptCount val="8"/>
                <c:pt idx="1">
                  <c:v>43528.0</c:v>
                </c:pt>
                <c:pt idx="2">
                  <c:v>43568.0</c:v>
                </c:pt>
                <c:pt idx="3">
                  <c:v>43597.0</c:v>
                </c:pt>
                <c:pt idx="4">
                  <c:v>43611.0</c:v>
                </c:pt>
                <c:pt idx="5">
                  <c:v>43621.0</c:v>
                </c:pt>
                <c:pt idx="6">
                  <c:v>43621.0</c:v>
                </c:pt>
              </c:numCache>
            </c:numRef>
          </c:xVal>
          <c:yVal>
            <c:numRef>
              <c:f>Timeline!$E$42:$E$49</c:f>
              <c:numCache>
                <c:formatCode>General</c:formatCode>
                <c:ptCount val="8"/>
                <c:pt idx="1">
                  <c:v>30.0</c:v>
                </c:pt>
                <c:pt idx="2">
                  <c:v>25.0</c:v>
                </c:pt>
                <c:pt idx="3">
                  <c:v>20.0</c:v>
                </c:pt>
                <c:pt idx="5">
                  <c:v>15.0</c:v>
                </c:pt>
                <c:pt idx="6">
                  <c:v>15.0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75F-47E9-9661-163A2FF19FEB}"/>
            </c:ext>
            <c:ext xmlns:c15="http://schemas.microsoft.com/office/drawing/2012/chart" uri="{02D57815-91ED-43cb-92C2-25804820EDAC}">
              <c15:datalabelsRange>
                <c15:f>Timeline!$D$42:$D$49</c15:f>
                <c15:dlblRangeCache>
                  <c:ptCount val="8"/>
                  <c:pt idx="1">
                    <c:v>Start, Mar 4</c:v>
                  </c:pt>
                  <c:pt idx="2">
                    <c:v>Milestone #1</c:v>
                  </c:pt>
                  <c:pt idx="3">
                    <c:v>Milestone #2</c:v>
                  </c:pt>
                  <c:pt idx="4">
                    <c:v>Milestone #3</c:v>
                  </c:pt>
                  <c:pt idx="5">
                    <c:v>Milestone #4</c:v>
                  </c:pt>
                  <c:pt idx="6">
                    <c:v>Deliver, Jun 5</c:v>
                  </c:pt>
                  <c:pt idx="7">
                    <c:v>Insert new rows above this one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96608480"/>
        <c:axId val="-1254087008"/>
      </c:scatterChart>
      <c:valAx>
        <c:axId val="-996608480"/>
        <c:scaling>
          <c:orientation val="minMax"/>
        </c:scaling>
        <c:delete val="0"/>
        <c:axPos val="b"/>
        <c:numFmt formatCode="m/d/yy" sourceLinked="1"/>
        <c:majorTickMark val="cross"/>
        <c:minorTickMark val="none"/>
        <c:tickLblPos val="nextTo"/>
        <c:spPr>
          <a:noFill/>
          <a:ln w="63500" cap="flat" cmpd="sng" algn="ctr">
            <a:solidFill>
              <a:schemeClr val="tx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54087008"/>
        <c:crosses val="autoZero"/>
        <c:crossBetween val="midCat"/>
      </c:valAx>
      <c:valAx>
        <c:axId val="-1254087008"/>
        <c:scaling>
          <c:orientation val="minMax"/>
          <c:max val="50.0"/>
          <c:min val="-100.0"/>
        </c:scaling>
        <c:delete val="1"/>
        <c:axPos val="l"/>
        <c:numFmt formatCode="General" sourceLinked="1"/>
        <c:majorTickMark val="out"/>
        <c:minorTickMark val="none"/>
        <c:tickLblPos val="nextTo"/>
        <c:crossAx val="-996608480"/>
        <c:crosses val="autoZero"/>
        <c:crossBetween val="midCat"/>
        <c:majorUnit val="25.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38100" cap="flat" cmpd="sng" algn="ctr">
      <a:solidFill>
        <a:schemeClr val="bg1">
          <a:lumMod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55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330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25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43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60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372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937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235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092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65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2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540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19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52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16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791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5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429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143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231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61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26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3/21/19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microsoft.com/office/2007/relationships/hdphoto" Target="../media/hdphoto3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hyperlink" Target="https://org.modao.cc/app/design/p9BA06CE76E1552916493716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标题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997718" y="2049507"/>
            <a:ext cx="10361851" cy="139473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000" b="1" i="1" dirty="0" smtClean="0">
                <a:solidFill>
                  <a:srgbClr val="EB51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UniMingle</a:t>
            </a:r>
          </a:p>
          <a:p>
            <a:endParaRPr lang="en-US" altLang="zh-CN" sz="2400" b="1" i="1" dirty="0" smtClean="0">
              <a:solidFill>
                <a:srgbClr val="EB51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PA_副标题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4322394"/>
            <a:ext cx="12054840" cy="127209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 by MCI Project Team 15</a:t>
            </a:r>
          </a:p>
          <a:p>
            <a:pPr algn="ctr"/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Xuankai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Feng a1700592</a:t>
            </a:r>
          </a:p>
          <a:p>
            <a:pPr algn="ctr"/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Junhong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Zhu  </a:t>
            </a:r>
            <a:r>
              <a:rPr lang="en-GB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a1712762</a:t>
            </a: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Xiuquan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Wang a1693663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Group 38"/>
          <p:cNvGrpSpPr/>
          <p:nvPr/>
        </p:nvGrpSpPr>
        <p:grpSpPr>
          <a:xfrm flipH="1">
            <a:off x="5391112" y="6164960"/>
            <a:ext cx="1575060" cy="160804"/>
            <a:chOff x="5548426" y="3343939"/>
            <a:chExt cx="833173" cy="85061"/>
          </a:xfrm>
          <a:solidFill>
            <a:srgbClr val="1983B7"/>
          </a:solidFill>
        </p:grpSpPr>
        <p:sp>
          <p:nvSpPr>
            <p:cNvPr id="33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4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5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6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7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8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3390383"/>
            <a:ext cx="12190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BF53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The exclusive cultural </a:t>
            </a:r>
            <a:r>
              <a:rPr lang="en-US" altLang="zh-CN" sz="2400" dirty="0" smtClean="0">
                <a:solidFill>
                  <a:srgbClr val="FFBF53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exchange</a:t>
            </a:r>
            <a:r>
              <a:rPr lang="zh-CN" altLang="en-US" sz="2400" dirty="0" smtClean="0">
                <a:solidFill>
                  <a:srgbClr val="FFBF53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FFBF53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 </a:t>
            </a:r>
            <a:r>
              <a:rPr lang="en-US" altLang="zh-CN" sz="2400" dirty="0">
                <a:solidFill>
                  <a:srgbClr val="FFBF53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UOA students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0" y="1174906"/>
            <a:ext cx="2135869" cy="8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99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0" y="320842"/>
            <a:ext cx="4764505" cy="653293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 bwMode="auto">
          <a:xfrm>
            <a:off x="8223566" y="2091253"/>
            <a:ext cx="294614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1983B7"/>
                </a:solidFill>
                <a:latin typeface="Open Sans" pitchFamily="34" charset="0"/>
              </a:rPr>
              <a:t>1.UOA Students Exclusively</a:t>
            </a:r>
            <a:endParaRPr lang="en-US" altLang="zh-CN" sz="1100" dirty="0" smtClean="0">
              <a:solidFill>
                <a:schemeClr val="bg1">
                  <a:lumMod val="50000"/>
                </a:schemeClr>
              </a:solidFill>
              <a:latin typeface="Open Sans" pitchFamily="34" charset="0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UniMingle is a UOA students exclusively platform though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university mail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verification, in order to ensure the safety.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Open Sans" pitchFamily="34" charset="0"/>
            </a:endParaRPr>
          </a:p>
        </p:txBody>
      </p:sp>
      <p:sp>
        <p:nvSpPr>
          <p:cNvPr id="26" name="矩形 3"/>
          <p:cNvSpPr/>
          <p:nvPr/>
        </p:nvSpPr>
        <p:spPr>
          <a:xfrm>
            <a:off x="454788" y="371366"/>
            <a:ext cx="4232231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 smtClean="0">
                <a:solidFill>
                  <a:schemeClr val="accent2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UniMingle Introduction</a:t>
            </a:r>
            <a:endParaRPr lang="zh-CN" altLang="en-US" sz="2900" b="1" dirty="0">
              <a:solidFill>
                <a:schemeClr val="accent2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grpSp>
        <p:nvGrpSpPr>
          <p:cNvPr id="34" name="组 33"/>
          <p:cNvGrpSpPr/>
          <p:nvPr/>
        </p:nvGrpSpPr>
        <p:grpSpPr>
          <a:xfrm>
            <a:off x="1081617" y="2570440"/>
            <a:ext cx="3200400" cy="1828800"/>
            <a:chOff x="1081617" y="2213240"/>
            <a:chExt cx="3200400" cy="1828800"/>
          </a:xfrm>
        </p:grpSpPr>
        <p:sp>
          <p:nvSpPr>
            <p:cNvPr id="12" name="Rectangle 25"/>
            <p:cNvSpPr/>
            <p:nvPr/>
          </p:nvSpPr>
          <p:spPr>
            <a:xfrm>
              <a:off x="1081617" y="2213240"/>
              <a:ext cx="3200400" cy="1828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</a:rPr>
                <a:t>Image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9" b="15156"/>
            <a:stretch/>
          </p:blipFill>
          <p:spPr>
            <a:xfrm>
              <a:off x="1121241" y="2242706"/>
              <a:ext cx="3121152" cy="1754617"/>
            </a:xfrm>
            <a:prstGeom prst="rect">
              <a:avLst/>
            </a:prstGeom>
          </p:spPr>
        </p:pic>
      </p:grpSp>
      <p:grpSp>
        <p:nvGrpSpPr>
          <p:cNvPr id="35" name="组 34"/>
          <p:cNvGrpSpPr/>
          <p:nvPr/>
        </p:nvGrpSpPr>
        <p:grpSpPr>
          <a:xfrm>
            <a:off x="4339167" y="2570440"/>
            <a:ext cx="3200400" cy="1828800"/>
            <a:chOff x="4339167" y="2213240"/>
            <a:chExt cx="3200400" cy="1828800"/>
          </a:xfrm>
        </p:grpSpPr>
        <p:sp>
          <p:nvSpPr>
            <p:cNvPr id="13" name="Rectangle 26"/>
            <p:cNvSpPr/>
            <p:nvPr/>
          </p:nvSpPr>
          <p:spPr>
            <a:xfrm>
              <a:off x="4339167" y="2213240"/>
              <a:ext cx="32004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chemeClr val="bg1"/>
                  </a:solidFill>
                </a:rPr>
                <a:t>Image</a:t>
              </a: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91" b="8224"/>
            <a:stretch/>
          </p:blipFill>
          <p:spPr>
            <a:xfrm>
              <a:off x="4378791" y="2242705"/>
              <a:ext cx="3121152" cy="1754617"/>
            </a:xfrm>
            <a:prstGeom prst="rect">
              <a:avLst/>
            </a:prstGeom>
          </p:spPr>
        </p:pic>
      </p:grpSp>
      <p:grpSp>
        <p:nvGrpSpPr>
          <p:cNvPr id="36" name="组 35"/>
          <p:cNvGrpSpPr/>
          <p:nvPr/>
        </p:nvGrpSpPr>
        <p:grpSpPr>
          <a:xfrm>
            <a:off x="1081617" y="4457977"/>
            <a:ext cx="3200400" cy="1828800"/>
            <a:chOff x="1081617" y="4100777"/>
            <a:chExt cx="3200400" cy="1828800"/>
          </a:xfrm>
        </p:grpSpPr>
        <p:sp>
          <p:nvSpPr>
            <p:cNvPr id="14" name="Rectangle 27"/>
            <p:cNvSpPr/>
            <p:nvPr/>
          </p:nvSpPr>
          <p:spPr>
            <a:xfrm>
              <a:off x="1081617" y="4100777"/>
              <a:ext cx="3200400" cy="1828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chemeClr val="bg1"/>
                  </a:solidFill>
                </a:rPr>
                <a:t>Image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5"/>
            <a:srcRect t="18580" b="7009"/>
            <a:stretch/>
          </p:blipFill>
          <p:spPr>
            <a:xfrm>
              <a:off x="1112468" y="4135374"/>
              <a:ext cx="3138698" cy="1745663"/>
            </a:xfrm>
            <a:prstGeom prst="rect">
              <a:avLst/>
            </a:prstGeom>
          </p:spPr>
        </p:pic>
      </p:grpSp>
      <p:sp>
        <p:nvSpPr>
          <p:cNvPr id="30" name="TextBox 20"/>
          <p:cNvSpPr txBox="1"/>
          <p:nvPr/>
        </p:nvSpPr>
        <p:spPr bwMode="auto">
          <a:xfrm>
            <a:off x="8223566" y="3424038"/>
            <a:ext cx="33635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b="1" dirty="0" smtClean="0">
                <a:solidFill>
                  <a:srgbClr val="EB5145"/>
                </a:solidFill>
                <a:latin typeface="Open Sans" pitchFamily="34" charset="0"/>
              </a:rPr>
              <a:t>2.Various Activities</a:t>
            </a:r>
            <a:r>
              <a:rPr lang="zh-CN" altLang="en-US" b="1" dirty="0" smtClean="0">
                <a:solidFill>
                  <a:srgbClr val="EB5145"/>
                </a:solidFill>
                <a:latin typeface="Open Sans" pitchFamily="34" charset="0"/>
              </a:rPr>
              <a:t> </a:t>
            </a:r>
            <a:r>
              <a:rPr lang="en-US" altLang="zh-CN" b="1" dirty="0" smtClean="0">
                <a:solidFill>
                  <a:srgbClr val="EB5145"/>
                </a:solidFill>
                <a:latin typeface="Open Sans" pitchFamily="34" charset="0"/>
              </a:rPr>
              <a:t>Recruitment</a:t>
            </a:r>
            <a:endParaRPr lang="en-US" altLang="zh-CN" sz="1100" dirty="0" smtClean="0">
              <a:solidFill>
                <a:srgbClr val="EB5145"/>
              </a:solidFill>
              <a:latin typeface="Open Sans" pitchFamily="34" charset="0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There will be different activities provided to UOA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students including beer and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skittles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.</a:t>
            </a:r>
          </a:p>
        </p:txBody>
      </p:sp>
      <p:sp>
        <p:nvSpPr>
          <p:cNvPr id="31" name="TextBox 20"/>
          <p:cNvSpPr txBox="1"/>
          <p:nvPr/>
        </p:nvSpPr>
        <p:spPr bwMode="auto">
          <a:xfrm>
            <a:off x="8223566" y="4325937"/>
            <a:ext cx="30921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chemeClr val="accent4">
                    <a:lumMod val="75000"/>
                  </a:schemeClr>
                </a:solidFill>
                <a:latin typeface="Open Sans" pitchFamily="34" charset="0"/>
              </a:rPr>
              <a:t>3. Real-time Heating Map</a:t>
            </a:r>
            <a:endParaRPr lang="en-US" altLang="zh-CN" sz="1100" dirty="0" smtClean="0">
              <a:solidFill>
                <a:schemeClr val="accent4">
                  <a:lumMod val="75000"/>
                </a:schemeClr>
              </a:solidFill>
              <a:latin typeface="Open Sans" pitchFamily="34" charset="0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To take advantage of GPS service, UniMingle will show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current activities with real-time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participation and heat.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Open Sans" pitchFamily="34" charset="0"/>
            </a:endParaRPr>
          </a:p>
        </p:txBody>
      </p:sp>
      <p:sp>
        <p:nvSpPr>
          <p:cNvPr id="32" name="TextBox 20"/>
          <p:cNvSpPr txBox="1"/>
          <p:nvPr/>
        </p:nvSpPr>
        <p:spPr bwMode="auto">
          <a:xfrm>
            <a:off x="8223566" y="5527918"/>
            <a:ext cx="30921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Open Sans" pitchFamily="34" charset="0"/>
              </a:rPr>
              <a:t>4.Create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Open Sans" pitchFamily="34" charset="0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Open Sans" pitchFamily="34" charset="0"/>
              </a:rPr>
              <a:t>your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Open Sans" pitchFamily="34" charset="0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Open Sans" pitchFamily="34" charset="0"/>
              </a:rPr>
              <a:t>own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Open Sans" pitchFamily="34" charset="0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Open Sans" pitchFamily="34" charset="0"/>
              </a:rPr>
              <a:t>activities</a:t>
            </a:r>
            <a:endParaRPr lang="en-US" altLang="zh-CN" sz="1100" dirty="0" smtClean="0">
              <a:solidFill>
                <a:schemeClr val="accent1">
                  <a:lumMod val="75000"/>
                </a:schemeClr>
              </a:solidFill>
              <a:latin typeface="Open Sans" pitchFamily="34" charset="0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Users can create their own activities on UniMingle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, others can see and join after 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</a:rPr>
              <a:t>auditing.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Open Sans" pitchFamily="34" charset="0"/>
            </a:endParaRPr>
          </a:p>
        </p:txBody>
      </p:sp>
      <p:grpSp>
        <p:nvGrpSpPr>
          <p:cNvPr id="37" name="组 36"/>
          <p:cNvGrpSpPr/>
          <p:nvPr/>
        </p:nvGrpSpPr>
        <p:grpSpPr>
          <a:xfrm>
            <a:off x="4339167" y="4457977"/>
            <a:ext cx="3200400" cy="1828800"/>
            <a:chOff x="4339167" y="4100777"/>
            <a:chExt cx="3200400" cy="1828800"/>
          </a:xfrm>
        </p:grpSpPr>
        <p:sp>
          <p:nvSpPr>
            <p:cNvPr id="15" name="Rectangle 28"/>
            <p:cNvSpPr/>
            <p:nvPr/>
          </p:nvSpPr>
          <p:spPr>
            <a:xfrm>
              <a:off x="4339167" y="4100777"/>
              <a:ext cx="3200400" cy="18288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</a:rPr>
                <a:t>Image</a:t>
              </a: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46"/>
            <a:stretch/>
          </p:blipFill>
          <p:spPr>
            <a:xfrm>
              <a:off x="4393079" y="4135374"/>
              <a:ext cx="3121152" cy="1745663"/>
            </a:xfrm>
            <a:prstGeom prst="rect">
              <a:avLst/>
            </a:prstGeom>
          </p:spPr>
        </p:pic>
      </p:grpSp>
      <p:sp>
        <p:nvSpPr>
          <p:cNvPr id="38" name="矩形 70"/>
          <p:cNvSpPr>
            <a:spLocks noChangeArrowheads="1"/>
          </p:cNvSpPr>
          <p:nvPr/>
        </p:nvSpPr>
        <p:spPr bwMode="auto">
          <a:xfrm>
            <a:off x="0" y="1476630"/>
            <a:ext cx="121904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meet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 on geographic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position, UOA students exclusively. 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667655" y="3785767"/>
            <a:ext cx="1285875" cy="12858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68" y="4204240"/>
            <a:ext cx="1264845" cy="5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98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rgbClr val="FFC000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7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13461" y="1839659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4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Platform</a:t>
            </a:r>
            <a:r>
              <a:rPr lang="zh-CN" altLang="en-US" sz="4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endParaRPr lang="en-US" altLang="zh-CN" sz="48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>
              <a:buFont typeface="Arial" charset="0"/>
              <a:buNone/>
            </a:pPr>
            <a:r>
              <a:rPr lang="en-US" altLang="zh-CN" sz="48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Design</a:t>
            </a:r>
            <a:endParaRPr lang="en-US" altLang="zh-CN" sz="48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70"/>
          <p:cNvSpPr>
            <a:spLocks noChangeArrowheads="1"/>
          </p:cNvSpPr>
          <p:nvPr/>
        </p:nvSpPr>
        <p:spPr bwMode="auto">
          <a:xfrm>
            <a:off x="1300534" y="5422562"/>
            <a:ext cx="95704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general demonstration of technology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structure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UI design of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UniMingle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998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>
            <a:extLst>
              <a:ext uri="{FF2B5EF4-FFF2-40B4-BE49-F238E27FC236}">
                <a16:creationId xmlns="" xmlns:a16="http://schemas.microsoft.com/office/drawing/2014/main" id="{7BD913A4-8A69-FB4A-BEFF-8AB471575644}"/>
              </a:ext>
            </a:extLst>
          </p:cNvPr>
          <p:cNvSpPr/>
          <p:nvPr/>
        </p:nvSpPr>
        <p:spPr>
          <a:xfrm>
            <a:off x="1733693" y="1961145"/>
            <a:ext cx="9012316" cy="2536244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0A79E20E-2955-B446-A99B-5BD8E702266F}"/>
              </a:ext>
            </a:extLst>
          </p:cNvPr>
          <p:cNvSpPr txBox="1"/>
          <p:nvPr/>
        </p:nvSpPr>
        <p:spPr>
          <a:xfrm>
            <a:off x="5320996" y="1916101"/>
            <a:ext cx="18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Services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5A277F93-AF1B-3844-AE7F-97B9CCA6059D}"/>
              </a:ext>
            </a:extLst>
          </p:cNvPr>
          <p:cNvSpPr/>
          <p:nvPr/>
        </p:nvSpPr>
        <p:spPr>
          <a:xfrm>
            <a:off x="1886092" y="2543542"/>
            <a:ext cx="2144487" cy="172582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b" anchorCtr="0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29F7266-3A2B-2945-BA09-10739454339D}"/>
              </a:ext>
            </a:extLst>
          </p:cNvPr>
          <p:cNvSpPr/>
          <p:nvPr/>
        </p:nvSpPr>
        <p:spPr>
          <a:xfrm>
            <a:off x="2024491" y="2841844"/>
            <a:ext cx="866977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516A603D-B242-964F-8650-8457A0F307CB}"/>
              </a:ext>
            </a:extLst>
          </p:cNvPr>
          <p:cNvSpPr/>
          <p:nvPr/>
        </p:nvSpPr>
        <p:spPr>
          <a:xfrm>
            <a:off x="2270979" y="2364382"/>
            <a:ext cx="1411134" cy="3709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Service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3C8D7973-D42B-A44D-9CF0-17078ED4A6C5}"/>
              </a:ext>
            </a:extLst>
          </p:cNvPr>
          <p:cNvSpPr/>
          <p:nvPr/>
        </p:nvSpPr>
        <p:spPr>
          <a:xfrm>
            <a:off x="2024490" y="3272680"/>
            <a:ext cx="866978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114AE8BD-DFE8-1240-B0EE-17470601157E}"/>
              </a:ext>
            </a:extLst>
          </p:cNvPr>
          <p:cNvSpPr/>
          <p:nvPr/>
        </p:nvSpPr>
        <p:spPr>
          <a:xfrm>
            <a:off x="2921809" y="2848307"/>
            <a:ext cx="974561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C6102230-7D8B-8246-93A7-8093477EF493}"/>
              </a:ext>
            </a:extLst>
          </p:cNvPr>
          <p:cNvSpPr/>
          <p:nvPr/>
        </p:nvSpPr>
        <p:spPr>
          <a:xfrm>
            <a:off x="2921809" y="3272680"/>
            <a:ext cx="974561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OAuth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13C4C04C-304E-854F-877C-03F9CE02D6EE}"/>
              </a:ext>
            </a:extLst>
          </p:cNvPr>
          <p:cNvSpPr/>
          <p:nvPr/>
        </p:nvSpPr>
        <p:spPr>
          <a:xfrm>
            <a:off x="4208041" y="2528182"/>
            <a:ext cx="2576624" cy="174118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b" anchorCtr="0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3253A196-D4C6-6E43-9B0E-B42B4A8F44F5}"/>
              </a:ext>
            </a:extLst>
          </p:cNvPr>
          <p:cNvSpPr/>
          <p:nvPr/>
        </p:nvSpPr>
        <p:spPr>
          <a:xfrm>
            <a:off x="4374329" y="2826484"/>
            <a:ext cx="1041682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="" xmlns:a16="http://schemas.microsoft.com/office/drawing/2014/main" id="{D54CEFC3-1966-C44D-899E-1782E0A4496B}"/>
              </a:ext>
            </a:extLst>
          </p:cNvPr>
          <p:cNvSpPr/>
          <p:nvPr/>
        </p:nvSpPr>
        <p:spPr>
          <a:xfrm>
            <a:off x="4670487" y="2349022"/>
            <a:ext cx="1695493" cy="3709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 Service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4B88D053-6325-5B4C-A566-3C8267596E05}"/>
              </a:ext>
            </a:extLst>
          </p:cNvPr>
          <p:cNvSpPr/>
          <p:nvPr/>
        </p:nvSpPr>
        <p:spPr>
          <a:xfrm>
            <a:off x="4374328" y="3257320"/>
            <a:ext cx="1041683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D4F11B61-7AB0-4847-990A-BAC5523FE466}"/>
              </a:ext>
            </a:extLst>
          </p:cNvPr>
          <p:cNvSpPr/>
          <p:nvPr/>
        </p:nvSpPr>
        <p:spPr>
          <a:xfrm>
            <a:off x="5452466" y="2832947"/>
            <a:ext cx="117094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22A8BFDF-60FD-414A-BFB4-0ACF33A22A15}"/>
              </a:ext>
            </a:extLst>
          </p:cNvPr>
          <p:cNvSpPr/>
          <p:nvPr/>
        </p:nvSpPr>
        <p:spPr>
          <a:xfrm>
            <a:off x="5452466" y="3257320"/>
            <a:ext cx="117094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B1A36BF4-48D0-7745-B50E-36F9C7730D64}"/>
              </a:ext>
            </a:extLst>
          </p:cNvPr>
          <p:cNvSpPr/>
          <p:nvPr/>
        </p:nvSpPr>
        <p:spPr>
          <a:xfrm>
            <a:off x="4374327" y="3703036"/>
            <a:ext cx="1041683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CCA00B18-8C1C-AF4D-A026-61774E0CB78B}"/>
              </a:ext>
            </a:extLst>
          </p:cNvPr>
          <p:cNvSpPr/>
          <p:nvPr/>
        </p:nvSpPr>
        <p:spPr>
          <a:xfrm>
            <a:off x="5474608" y="3703036"/>
            <a:ext cx="1148803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A57A3F41-7C90-F849-87D1-8425CCDBC8D6}"/>
              </a:ext>
            </a:extLst>
          </p:cNvPr>
          <p:cNvSpPr/>
          <p:nvPr/>
        </p:nvSpPr>
        <p:spPr>
          <a:xfrm>
            <a:off x="2024490" y="3707615"/>
            <a:ext cx="866978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0CDAB693-C28E-084B-A13E-473FF3820B59}"/>
              </a:ext>
            </a:extLst>
          </p:cNvPr>
          <p:cNvSpPr/>
          <p:nvPr/>
        </p:nvSpPr>
        <p:spPr>
          <a:xfrm>
            <a:off x="2930115" y="3703036"/>
            <a:ext cx="96625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E22D5EA2-2F25-B046-87DA-786CE1902D2B}"/>
              </a:ext>
            </a:extLst>
          </p:cNvPr>
          <p:cNvSpPr/>
          <p:nvPr/>
        </p:nvSpPr>
        <p:spPr>
          <a:xfrm>
            <a:off x="6962126" y="2528183"/>
            <a:ext cx="3295081" cy="17411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b" anchorCtr="0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="" xmlns:a16="http://schemas.microsoft.com/office/drawing/2014/main" id="{CF51AEF4-04C2-9947-85FA-6D61B6365F21}"/>
              </a:ext>
            </a:extLst>
          </p:cNvPr>
          <p:cNvSpPr/>
          <p:nvPr/>
        </p:nvSpPr>
        <p:spPr>
          <a:xfrm>
            <a:off x="7128414" y="2826484"/>
            <a:ext cx="1590772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Control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="" xmlns:a16="http://schemas.microsoft.com/office/drawing/2014/main" id="{D3880013-00C3-CD47-A2EE-7296480B3740}"/>
              </a:ext>
            </a:extLst>
          </p:cNvPr>
          <p:cNvSpPr/>
          <p:nvPr/>
        </p:nvSpPr>
        <p:spPr>
          <a:xfrm>
            <a:off x="7424573" y="2349022"/>
            <a:ext cx="1820249" cy="3709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Common Service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="" xmlns:a16="http://schemas.microsoft.com/office/drawing/2014/main" id="{2FD688DF-E916-FC40-A355-8EA29C95574D}"/>
              </a:ext>
            </a:extLst>
          </p:cNvPr>
          <p:cNvSpPr/>
          <p:nvPr/>
        </p:nvSpPr>
        <p:spPr>
          <a:xfrm>
            <a:off x="7142415" y="3692936"/>
            <a:ext cx="1577126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Manage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="" xmlns:a16="http://schemas.microsoft.com/office/drawing/2014/main" id="{E1A37871-2D52-B141-8BEB-8DCB0ED9E94D}"/>
              </a:ext>
            </a:extLst>
          </p:cNvPr>
          <p:cNvSpPr/>
          <p:nvPr/>
        </p:nvSpPr>
        <p:spPr>
          <a:xfrm>
            <a:off x="8763085" y="3252450"/>
            <a:ext cx="1400966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Handler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9324A094-E473-904E-84FD-7504B34F2B97}"/>
              </a:ext>
            </a:extLst>
          </p:cNvPr>
          <p:cNvSpPr/>
          <p:nvPr/>
        </p:nvSpPr>
        <p:spPr>
          <a:xfrm>
            <a:off x="7128769" y="3252450"/>
            <a:ext cx="1590772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Setting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="" xmlns:a16="http://schemas.microsoft.com/office/drawing/2014/main" id="{B28112D9-A3F5-2842-98AD-753F8F3D44E7}"/>
              </a:ext>
            </a:extLst>
          </p:cNvPr>
          <p:cNvSpPr/>
          <p:nvPr/>
        </p:nvSpPr>
        <p:spPr>
          <a:xfrm>
            <a:off x="8776972" y="2823386"/>
            <a:ext cx="1387079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="" xmlns:a16="http://schemas.microsoft.com/office/drawing/2014/main" id="{35F613FA-1945-B747-AEC1-6AC859FE363E}"/>
              </a:ext>
            </a:extLst>
          </p:cNvPr>
          <p:cNvSpPr/>
          <p:nvPr/>
        </p:nvSpPr>
        <p:spPr>
          <a:xfrm>
            <a:off x="8763085" y="3683017"/>
            <a:ext cx="1400966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7EB06EBF-ACE8-0745-B0C7-BD9FA6D0E7FB}"/>
              </a:ext>
            </a:extLst>
          </p:cNvPr>
          <p:cNvSpPr/>
          <p:nvPr/>
        </p:nvSpPr>
        <p:spPr>
          <a:xfrm>
            <a:off x="1733693" y="502466"/>
            <a:ext cx="9012316" cy="1045024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6BFF0ED2-7999-4C4D-8753-5F09CA93EA05}"/>
              </a:ext>
            </a:extLst>
          </p:cNvPr>
          <p:cNvCxnSpPr>
            <a:cxnSpLocks/>
          </p:cNvCxnSpPr>
          <p:nvPr/>
        </p:nvCxnSpPr>
        <p:spPr>
          <a:xfrm>
            <a:off x="1287379" y="1776093"/>
            <a:ext cx="941614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AE2381C-44E8-124F-941C-BB40A7111E2D}"/>
              </a:ext>
            </a:extLst>
          </p:cNvPr>
          <p:cNvSpPr/>
          <p:nvPr/>
        </p:nvSpPr>
        <p:spPr>
          <a:xfrm>
            <a:off x="2136467" y="965496"/>
            <a:ext cx="1143000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C1CE6598-259E-3442-A5FD-84F40C0B7EC1}"/>
              </a:ext>
            </a:extLst>
          </p:cNvPr>
          <p:cNvSpPr/>
          <p:nvPr/>
        </p:nvSpPr>
        <p:spPr>
          <a:xfrm>
            <a:off x="3442751" y="965496"/>
            <a:ext cx="1143000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AAEF9FFD-8C7A-C948-AEF0-D5D404E30DEF}"/>
              </a:ext>
            </a:extLst>
          </p:cNvPr>
          <p:cNvSpPr/>
          <p:nvPr/>
        </p:nvSpPr>
        <p:spPr>
          <a:xfrm>
            <a:off x="6185160" y="965496"/>
            <a:ext cx="1143000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32CB70B0-B8BD-254A-8AA5-85FB549256AA}"/>
              </a:ext>
            </a:extLst>
          </p:cNvPr>
          <p:cNvSpPr/>
          <p:nvPr/>
        </p:nvSpPr>
        <p:spPr>
          <a:xfrm>
            <a:off x="7609853" y="965496"/>
            <a:ext cx="1143000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9CAAFBE8-FDF7-1443-BE4D-92B465A6500B}"/>
              </a:ext>
            </a:extLst>
          </p:cNvPr>
          <p:cNvSpPr/>
          <p:nvPr/>
        </p:nvSpPr>
        <p:spPr>
          <a:xfrm>
            <a:off x="8969561" y="965496"/>
            <a:ext cx="1143000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More….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9D88D3A-DFC5-0A4C-AD85-95A6644988AD}"/>
              </a:ext>
            </a:extLst>
          </p:cNvPr>
          <p:cNvSpPr txBox="1"/>
          <p:nvPr/>
        </p:nvSpPr>
        <p:spPr>
          <a:xfrm>
            <a:off x="5659525" y="447425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Clients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="" xmlns:a16="http://schemas.microsoft.com/office/drawing/2014/main" id="{FFB3A0C3-8933-3D4E-B0DC-91367CB99C8E}"/>
              </a:ext>
            </a:extLst>
          </p:cNvPr>
          <p:cNvSpPr/>
          <p:nvPr/>
        </p:nvSpPr>
        <p:spPr>
          <a:xfrm>
            <a:off x="4789285" y="965496"/>
            <a:ext cx="1143000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="" xmlns:a16="http://schemas.microsoft.com/office/drawing/2014/main" id="{35C52A70-78DC-D74E-804E-D7898D3CEAF6}"/>
              </a:ext>
            </a:extLst>
          </p:cNvPr>
          <p:cNvSpPr/>
          <p:nvPr/>
        </p:nvSpPr>
        <p:spPr>
          <a:xfrm>
            <a:off x="1733693" y="4934414"/>
            <a:ext cx="9012316" cy="1539420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EA272894-294A-2247-91D4-226D5488C26B}"/>
              </a:ext>
            </a:extLst>
          </p:cNvPr>
          <p:cNvCxnSpPr>
            <a:cxnSpLocks/>
          </p:cNvCxnSpPr>
          <p:nvPr/>
        </p:nvCxnSpPr>
        <p:spPr>
          <a:xfrm>
            <a:off x="1287379" y="6643476"/>
            <a:ext cx="941614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ACF29BBE-28D8-A549-AA25-FF9C42E63932}"/>
              </a:ext>
            </a:extLst>
          </p:cNvPr>
          <p:cNvSpPr txBox="1"/>
          <p:nvPr/>
        </p:nvSpPr>
        <p:spPr>
          <a:xfrm>
            <a:off x="5659525" y="4879374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Storage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C88D3A1-4CD2-8F45-92A5-91AEC093E7EB}"/>
              </a:ext>
            </a:extLst>
          </p:cNvPr>
          <p:cNvGrpSpPr/>
          <p:nvPr/>
        </p:nvGrpSpPr>
        <p:grpSpPr>
          <a:xfrm>
            <a:off x="2317566" y="5314669"/>
            <a:ext cx="1741960" cy="1051145"/>
            <a:chOff x="2641277" y="5138773"/>
            <a:chExt cx="1741960" cy="1051145"/>
          </a:xfrm>
        </p:grpSpPr>
        <p:sp>
          <p:nvSpPr>
            <p:cNvPr id="21" name="Can 20">
              <a:extLst>
                <a:ext uri="{FF2B5EF4-FFF2-40B4-BE49-F238E27FC236}">
                  <a16:creationId xmlns="" xmlns:a16="http://schemas.microsoft.com/office/drawing/2014/main" id="{83973F39-1C04-B348-B3F8-2A64DA8BEC98}"/>
                </a:ext>
              </a:extLst>
            </p:cNvPr>
            <p:cNvSpPr/>
            <p:nvPr/>
          </p:nvSpPr>
          <p:spPr>
            <a:xfrm>
              <a:off x="2641277" y="5138773"/>
              <a:ext cx="1395875" cy="1018495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Can 127">
              <a:extLst>
                <a:ext uri="{FF2B5EF4-FFF2-40B4-BE49-F238E27FC236}">
                  <a16:creationId xmlns="" xmlns:a16="http://schemas.microsoft.com/office/drawing/2014/main" id="{4961F18F-BC79-F043-A751-EC8FDE66553F}"/>
                </a:ext>
              </a:extLst>
            </p:cNvPr>
            <p:cNvSpPr/>
            <p:nvPr/>
          </p:nvSpPr>
          <p:spPr>
            <a:xfrm>
              <a:off x="2987362" y="5171423"/>
              <a:ext cx="1395875" cy="1018495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In-memory DB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09EE997-5E5F-744D-B89F-70FA9DE086EB}"/>
              </a:ext>
            </a:extLst>
          </p:cNvPr>
          <p:cNvGrpSpPr/>
          <p:nvPr/>
        </p:nvGrpSpPr>
        <p:grpSpPr>
          <a:xfrm>
            <a:off x="5882841" y="5314669"/>
            <a:ext cx="1741960" cy="1051145"/>
            <a:chOff x="5379236" y="5171423"/>
            <a:chExt cx="1741960" cy="1051145"/>
          </a:xfrm>
        </p:grpSpPr>
        <p:sp>
          <p:nvSpPr>
            <p:cNvPr id="129" name="Can 128">
              <a:extLst>
                <a:ext uri="{FF2B5EF4-FFF2-40B4-BE49-F238E27FC236}">
                  <a16:creationId xmlns="" xmlns:a16="http://schemas.microsoft.com/office/drawing/2014/main" id="{8A7C0066-15EC-D044-8689-B207677316A9}"/>
                </a:ext>
              </a:extLst>
            </p:cNvPr>
            <p:cNvSpPr/>
            <p:nvPr/>
          </p:nvSpPr>
          <p:spPr>
            <a:xfrm>
              <a:off x="5379236" y="5171423"/>
              <a:ext cx="1395875" cy="1018495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Can 129">
              <a:extLst>
                <a:ext uri="{FF2B5EF4-FFF2-40B4-BE49-F238E27FC236}">
                  <a16:creationId xmlns="" xmlns:a16="http://schemas.microsoft.com/office/drawing/2014/main" id="{D7DB3F19-557D-E440-B4F5-8FDD206B069B}"/>
                </a:ext>
              </a:extLst>
            </p:cNvPr>
            <p:cNvSpPr/>
            <p:nvPr/>
          </p:nvSpPr>
          <p:spPr>
            <a:xfrm>
              <a:off x="5725321" y="5204073"/>
              <a:ext cx="1395875" cy="1018495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EDC85E7E-B002-2840-A218-55D82CCA8A12}"/>
              </a:ext>
            </a:extLst>
          </p:cNvPr>
          <p:cNvGrpSpPr/>
          <p:nvPr/>
        </p:nvGrpSpPr>
        <p:grpSpPr>
          <a:xfrm>
            <a:off x="8199666" y="5314669"/>
            <a:ext cx="1741960" cy="1051145"/>
            <a:chOff x="8087945" y="5191651"/>
            <a:chExt cx="1741960" cy="1051145"/>
          </a:xfrm>
        </p:grpSpPr>
        <p:sp>
          <p:nvSpPr>
            <p:cNvPr id="131" name="Can 130">
              <a:extLst>
                <a:ext uri="{FF2B5EF4-FFF2-40B4-BE49-F238E27FC236}">
                  <a16:creationId xmlns="" xmlns:a16="http://schemas.microsoft.com/office/drawing/2014/main" id="{E603B7A9-E5D7-A347-ACED-C8F5ECD646C1}"/>
                </a:ext>
              </a:extLst>
            </p:cNvPr>
            <p:cNvSpPr/>
            <p:nvPr/>
          </p:nvSpPr>
          <p:spPr>
            <a:xfrm>
              <a:off x="8087945" y="5191651"/>
              <a:ext cx="1395875" cy="1018495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Can 131">
              <a:extLst>
                <a:ext uri="{FF2B5EF4-FFF2-40B4-BE49-F238E27FC236}">
                  <a16:creationId xmlns="" xmlns:a16="http://schemas.microsoft.com/office/drawing/2014/main" id="{E91B8477-5882-6440-AF25-13C2465BD191}"/>
                </a:ext>
              </a:extLst>
            </p:cNvPr>
            <p:cNvSpPr/>
            <p:nvPr/>
          </p:nvSpPr>
          <p:spPr>
            <a:xfrm>
              <a:off x="8434030" y="5224301"/>
              <a:ext cx="1395875" cy="1018495"/>
            </a:xfrm>
            <a:prstGeom prst="ca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 Storage</a:t>
              </a:r>
            </a:p>
          </p:txBody>
        </p:sp>
      </p:grpSp>
      <p:cxnSp>
        <p:nvCxnSpPr>
          <p:cNvPr id="133" name="Straight Connector 132">
            <a:extLst>
              <a:ext uri="{FF2B5EF4-FFF2-40B4-BE49-F238E27FC236}">
                <a16:creationId xmlns="" xmlns:a16="http://schemas.microsoft.com/office/drawing/2014/main" id="{219DA247-F5E3-CE41-8DF8-D555E0F28413}"/>
              </a:ext>
            </a:extLst>
          </p:cNvPr>
          <p:cNvCxnSpPr>
            <a:cxnSpLocks/>
          </p:cNvCxnSpPr>
          <p:nvPr/>
        </p:nvCxnSpPr>
        <p:spPr>
          <a:xfrm>
            <a:off x="1439779" y="4628149"/>
            <a:ext cx="941614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17FC5BFE-D19F-5B40-BC86-CFEC82C88ECE}"/>
              </a:ext>
            </a:extLst>
          </p:cNvPr>
          <p:cNvCxnSpPr>
            <a:cxnSpLocks/>
          </p:cNvCxnSpPr>
          <p:nvPr/>
        </p:nvCxnSpPr>
        <p:spPr>
          <a:xfrm>
            <a:off x="4211037" y="5694950"/>
            <a:ext cx="16374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="" xmlns:a16="http://schemas.microsoft.com/office/drawing/2014/main" id="{C6A84486-FD71-2C48-83D5-B3C0B864E6F0}"/>
              </a:ext>
            </a:extLst>
          </p:cNvPr>
          <p:cNvCxnSpPr>
            <a:cxnSpLocks/>
          </p:cNvCxnSpPr>
          <p:nvPr/>
        </p:nvCxnSpPr>
        <p:spPr>
          <a:xfrm>
            <a:off x="4211037" y="6021521"/>
            <a:ext cx="16374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E1852144-7FE3-4746-A9D1-FCD019639FAC}"/>
              </a:ext>
            </a:extLst>
          </p:cNvPr>
          <p:cNvSpPr/>
          <p:nvPr/>
        </p:nvSpPr>
        <p:spPr>
          <a:xfrm>
            <a:off x="4077409" y="5786565"/>
            <a:ext cx="1881007" cy="103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synchronization</a:t>
            </a:r>
          </a:p>
        </p:txBody>
      </p:sp>
      <p:sp>
        <p:nvSpPr>
          <p:cNvPr id="35" name="Up-Down Arrow 34">
            <a:extLst>
              <a:ext uri="{FF2B5EF4-FFF2-40B4-BE49-F238E27FC236}">
                <a16:creationId xmlns="" xmlns:a16="http://schemas.microsoft.com/office/drawing/2014/main" id="{BE8DABBC-73CB-7947-BF8C-69AC566C183F}"/>
              </a:ext>
            </a:extLst>
          </p:cNvPr>
          <p:cNvSpPr/>
          <p:nvPr/>
        </p:nvSpPr>
        <p:spPr>
          <a:xfrm>
            <a:off x="4097960" y="1548667"/>
            <a:ext cx="213573" cy="397062"/>
          </a:xfrm>
          <a:prstGeom prst="up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Up-Down Arrow 135">
            <a:extLst>
              <a:ext uri="{FF2B5EF4-FFF2-40B4-BE49-F238E27FC236}">
                <a16:creationId xmlns="" xmlns:a16="http://schemas.microsoft.com/office/drawing/2014/main" id="{D700365C-2B73-064D-B7B5-F979964EB675}"/>
              </a:ext>
            </a:extLst>
          </p:cNvPr>
          <p:cNvSpPr/>
          <p:nvPr/>
        </p:nvSpPr>
        <p:spPr>
          <a:xfrm>
            <a:off x="6962126" y="1535242"/>
            <a:ext cx="213573" cy="397062"/>
          </a:xfrm>
          <a:prstGeom prst="up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Up-Down Arrow 136">
            <a:extLst>
              <a:ext uri="{FF2B5EF4-FFF2-40B4-BE49-F238E27FC236}">
                <a16:creationId xmlns="" xmlns:a16="http://schemas.microsoft.com/office/drawing/2014/main" id="{751D1E78-10E0-7646-8677-B6DF69A2C2B7}"/>
              </a:ext>
            </a:extLst>
          </p:cNvPr>
          <p:cNvSpPr/>
          <p:nvPr/>
        </p:nvSpPr>
        <p:spPr>
          <a:xfrm>
            <a:off x="3991173" y="4530039"/>
            <a:ext cx="213573" cy="397062"/>
          </a:xfrm>
          <a:prstGeom prst="up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Up-Down Arrow 137">
            <a:extLst>
              <a:ext uri="{FF2B5EF4-FFF2-40B4-BE49-F238E27FC236}">
                <a16:creationId xmlns="" xmlns:a16="http://schemas.microsoft.com/office/drawing/2014/main" id="{EA662EAA-A92E-CD4D-9460-733114D187B8}"/>
              </a:ext>
            </a:extLst>
          </p:cNvPr>
          <p:cNvSpPr/>
          <p:nvPr/>
        </p:nvSpPr>
        <p:spPr>
          <a:xfrm>
            <a:off x="6914841" y="4516907"/>
            <a:ext cx="213573" cy="397062"/>
          </a:xfrm>
          <a:prstGeom prst="up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16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6" y="1692023"/>
            <a:ext cx="5906299" cy="4585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681" l="409" r="986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7245" y="645238"/>
            <a:ext cx="3167592" cy="6214350"/>
          </a:xfrm>
          <a:prstGeom prst="rect">
            <a:avLst/>
          </a:prstGeom>
        </p:spPr>
      </p:pic>
      <p:sp>
        <p:nvSpPr>
          <p:cNvPr id="24" name="矩形 70"/>
          <p:cNvSpPr>
            <a:spLocks noChangeArrowheads="1"/>
          </p:cNvSpPr>
          <p:nvPr/>
        </p:nvSpPr>
        <p:spPr bwMode="auto">
          <a:xfrm>
            <a:off x="6330982" y="2428805"/>
            <a:ext cx="26872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Desktop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Homepage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9" name="矩形 70"/>
          <p:cNvSpPr>
            <a:spLocks noChangeArrowheads="1"/>
          </p:cNvSpPr>
          <p:nvPr/>
        </p:nvSpPr>
        <p:spPr bwMode="auto">
          <a:xfrm>
            <a:off x="6877570" y="4275184"/>
            <a:ext cx="19596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 algn="r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Mobile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Homepage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5282" y="375723"/>
            <a:ext cx="2383118" cy="731182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矩形 3"/>
          <p:cNvSpPr/>
          <p:nvPr/>
        </p:nvSpPr>
        <p:spPr>
          <a:xfrm>
            <a:off x="203134" y="472013"/>
            <a:ext cx="2087413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Homepage</a:t>
            </a:r>
            <a:endParaRPr lang="zh-CN" altLang="en-US" sz="2900" b="1" dirty="0">
              <a:solidFill>
                <a:srgbClr val="FFC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35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7" y="1513894"/>
            <a:ext cx="6526463" cy="4641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矩形 70"/>
          <p:cNvSpPr>
            <a:spLocks noChangeArrowheads="1"/>
          </p:cNvSpPr>
          <p:nvPr/>
        </p:nvSpPr>
        <p:spPr bwMode="auto">
          <a:xfrm>
            <a:off x="7153467" y="2557141"/>
            <a:ext cx="4589353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In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this page, all activities on UniMingle will be presented as a list as well as indicated on the map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.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The most popular activities will be labels as “heat activity” in obvious color.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And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activities of different popularity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degree will have different colors.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282" y="375723"/>
            <a:ext cx="2687918" cy="731182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矩形 3"/>
          <p:cNvSpPr/>
          <p:nvPr/>
        </p:nvSpPr>
        <p:spPr>
          <a:xfrm>
            <a:off x="203134" y="472013"/>
            <a:ext cx="2395189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Heating</a:t>
            </a:r>
            <a:r>
              <a:rPr lang="zh-CN" altLang="en-US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</a:t>
            </a:r>
            <a:r>
              <a:rPr lang="en-US" altLang="zh-CN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Map</a:t>
            </a:r>
            <a:endParaRPr lang="zh-CN" altLang="en-US" sz="2900" b="1" dirty="0">
              <a:solidFill>
                <a:srgbClr val="FFC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4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4" y="1823080"/>
            <a:ext cx="6736932" cy="4790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22" y="2999874"/>
            <a:ext cx="5082066" cy="361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70"/>
          <p:cNvSpPr>
            <a:spLocks noChangeArrowheads="1"/>
          </p:cNvSpPr>
          <p:nvPr/>
        </p:nvSpPr>
        <p:spPr bwMode="auto">
          <a:xfrm>
            <a:off x="7281804" y="1654673"/>
            <a:ext cx="470164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Details of each activity will be shown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clearly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 and users could apply for creating their own activities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convenie</a:t>
            </a: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ntly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.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281" y="375723"/>
            <a:ext cx="3217307" cy="731182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矩形 3"/>
          <p:cNvSpPr/>
          <p:nvPr/>
        </p:nvSpPr>
        <p:spPr>
          <a:xfrm>
            <a:off x="203134" y="472013"/>
            <a:ext cx="2930592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Activity</a:t>
            </a:r>
            <a:r>
              <a:rPr lang="zh-CN" altLang="en-US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</a:t>
            </a:r>
            <a:r>
              <a:rPr lang="en-US" altLang="zh-CN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Module</a:t>
            </a:r>
            <a:endParaRPr lang="zh-CN" altLang="en-US" sz="2900" b="1" dirty="0">
              <a:solidFill>
                <a:srgbClr val="FFC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85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12" y="4122360"/>
            <a:ext cx="3610441" cy="256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380" y="1431670"/>
            <a:ext cx="3625306" cy="2577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15" y="1470836"/>
            <a:ext cx="3625306" cy="2577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36" y="4151303"/>
            <a:ext cx="3610441" cy="256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组 21"/>
          <p:cNvGrpSpPr/>
          <p:nvPr/>
        </p:nvGrpSpPr>
        <p:grpSpPr>
          <a:xfrm>
            <a:off x="5625663" y="3633915"/>
            <a:ext cx="976890" cy="976890"/>
            <a:chOff x="5294584" y="3364960"/>
            <a:chExt cx="1572126" cy="1572126"/>
          </a:xfrm>
        </p:grpSpPr>
        <p:sp>
          <p:nvSpPr>
            <p:cNvPr id="20" name="椭圆 19"/>
            <p:cNvSpPr/>
            <p:nvPr/>
          </p:nvSpPr>
          <p:spPr>
            <a:xfrm>
              <a:off x="5294584" y="3364960"/>
              <a:ext cx="1572126" cy="157212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728" y="3877931"/>
              <a:ext cx="1333837" cy="546183"/>
            </a:xfrm>
            <a:prstGeom prst="rect">
              <a:avLst/>
            </a:prstGeom>
          </p:spPr>
        </p:pic>
      </p:grpSp>
      <p:sp>
        <p:nvSpPr>
          <p:cNvPr id="23" name="矩形 70"/>
          <p:cNvSpPr>
            <a:spLocks noChangeArrowheads="1"/>
          </p:cNvSpPr>
          <p:nvPr/>
        </p:nvSpPr>
        <p:spPr bwMode="auto">
          <a:xfrm>
            <a:off x="209250" y="2968614"/>
            <a:ext cx="192330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 algn="r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Sample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of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creating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your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own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activity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4" name="矩形 70"/>
          <p:cNvSpPr>
            <a:spLocks noChangeArrowheads="1"/>
          </p:cNvSpPr>
          <p:nvPr/>
        </p:nvSpPr>
        <p:spPr bwMode="auto">
          <a:xfrm>
            <a:off x="9866900" y="2968615"/>
            <a:ext cx="205238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Sample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of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taking part in an existing activity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5281" y="375723"/>
            <a:ext cx="3217307" cy="731182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矩形 3"/>
          <p:cNvSpPr/>
          <p:nvPr/>
        </p:nvSpPr>
        <p:spPr>
          <a:xfrm>
            <a:off x="203134" y="472013"/>
            <a:ext cx="2930592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Activity</a:t>
            </a:r>
            <a:r>
              <a:rPr lang="zh-CN" altLang="en-US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</a:t>
            </a:r>
            <a:r>
              <a:rPr lang="en-US" altLang="zh-CN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Module</a:t>
            </a:r>
            <a:endParaRPr lang="zh-CN" altLang="en-US" sz="2900" b="1" dirty="0">
              <a:solidFill>
                <a:srgbClr val="FFC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15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2" y="1442240"/>
            <a:ext cx="4556244" cy="3239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16" y="2610609"/>
            <a:ext cx="4120930" cy="2933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3" y="4229188"/>
            <a:ext cx="3431050" cy="243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70"/>
          <p:cNvSpPr>
            <a:spLocks noChangeArrowheads="1"/>
          </p:cNvSpPr>
          <p:nvPr/>
        </p:nvSpPr>
        <p:spPr bwMode="auto">
          <a:xfrm>
            <a:off x="8108139" y="2905749"/>
            <a:ext cx="346509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User module schematic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</a:rPr>
              <a:t>diagrams including register, log in and personal info pages.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5281" y="375723"/>
            <a:ext cx="2563881" cy="731182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矩形 3"/>
          <p:cNvSpPr/>
          <p:nvPr/>
        </p:nvSpPr>
        <p:spPr>
          <a:xfrm>
            <a:off x="203134" y="472013"/>
            <a:ext cx="2416028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User</a:t>
            </a:r>
            <a:r>
              <a:rPr lang="zh-CN" altLang="en-US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</a:t>
            </a:r>
            <a:r>
              <a:rPr lang="en-US" altLang="zh-CN" sz="2900" b="1" dirty="0" smtClean="0">
                <a:solidFill>
                  <a:srgbClr val="FFC00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Module</a:t>
            </a:r>
            <a:endParaRPr lang="zh-CN" altLang="en-US" sz="2900" b="1" dirty="0">
              <a:solidFill>
                <a:srgbClr val="FFC00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09190" y="5179541"/>
            <a:ext cx="30640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u="sng" dirty="0">
                <a:solidFill>
                  <a:srgbClr val="FF0000"/>
                </a:solidFill>
                <a:latin typeface="Helvetica Neue" charset="0"/>
                <a:hlinkClick r:id="rId6"/>
              </a:rPr>
              <a:t>https://org.modao.cc/app/design/p9BA06CE76E1552916493716</a:t>
            </a:r>
            <a:endParaRPr lang="en-US" altLang="zh-CN" sz="2000" b="1" i="1" u="sng" dirty="0">
              <a:solidFill>
                <a:srgbClr val="FF0000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76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solidFill>
            <a:srgbClr val="1983B7"/>
          </a:solidFill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7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13461" y="1839659"/>
              <a:ext cx="426023" cy="689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Project</a:t>
            </a:r>
            <a:r>
              <a:rPr lang="zh-CN" altLang="en-US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Schedule</a:t>
            </a:r>
            <a:endParaRPr lang="en-US" altLang="zh-CN" sz="48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70"/>
          <p:cNvSpPr>
            <a:spLocks noChangeArrowheads="1"/>
          </p:cNvSpPr>
          <p:nvPr/>
        </p:nvSpPr>
        <p:spPr bwMode="auto">
          <a:xfrm>
            <a:off x="1300534" y="5422562"/>
            <a:ext cx="95704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timetable of UniMingle which shows the milestones as well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546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2" descr="Project timeline chart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804101E9-334F-4A84-8D62-96D9C4F484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163953"/>
              </p:ext>
            </p:extLst>
          </p:nvPr>
        </p:nvGraphicFramePr>
        <p:xfrm>
          <a:off x="480906" y="1411705"/>
          <a:ext cx="11228233" cy="5261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圆角矩形 12"/>
          <p:cNvSpPr/>
          <p:nvPr/>
        </p:nvSpPr>
        <p:spPr>
          <a:xfrm>
            <a:off x="55280" y="375723"/>
            <a:ext cx="3346147" cy="731182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矩形 3"/>
          <p:cNvSpPr/>
          <p:nvPr/>
        </p:nvSpPr>
        <p:spPr>
          <a:xfrm>
            <a:off x="203134" y="472013"/>
            <a:ext cx="3201499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Project Schedule</a:t>
            </a:r>
            <a:endParaRPr lang="zh-CN" altLang="en-US" sz="2900" b="1" dirty="0">
              <a:solidFill>
                <a:schemeClr val="accent6">
                  <a:lumMod val="60000"/>
                  <a:lumOff val="40000"/>
                </a:schemeClr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23158" y="2300776"/>
            <a:ext cx="173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Milestone #4</a:t>
            </a:r>
            <a:endParaRPr lang="en-GB" sz="1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772401" y="1946342"/>
            <a:ext cx="173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mtClean="0"/>
              <a:t>Milestone #3</a:t>
            </a:r>
            <a:endParaRPr lang="en-GB" sz="1400" b="1" dirty="0"/>
          </a:p>
        </p:txBody>
      </p:sp>
      <p:sp>
        <p:nvSpPr>
          <p:cNvPr id="4" name="菱形 3"/>
          <p:cNvSpPr/>
          <p:nvPr/>
        </p:nvSpPr>
        <p:spPr>
          <a:xfrm>
            <a:off x="8213559" y="2318288"/>
            <a:ext cx="144000" cy="144000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直线连接符 5"/>
          <p:cNvCxnSpPr>
            <a:stCxn id="4" idx="2"/>
          </p:cNvCxnSpPr>
          <p:nvPr/>
        </p:nvCxnSpPr>
        <p:spPr>
          <a:xfrm flipH="1">
            <a:off x="8277726" y="2462288"/>
            <a:ext cx="7833" cy="9683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76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5252678" y="1063202"/>
            <a:ext cx="4120723" cy="592932"/>
            <a:chOff x="5180762" y="1341138"/>
            <a:chExt cx="4120723" cy="592932"/>
          </a:xfrm>
          <a:solidFill>
            <a:schemeClr val="accent3"/>
          </a:solidFill>
        </p:grpSpPr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5180762" y="1407814"/>
              <a:ext cx="4120723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  <a:headEnd/>
              <a:tailE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no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3047144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Marketing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Research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5708" cy="5308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252678" y="2122693"/>
            <a:ext cx="4120723" cy="592931"/>
            <a:chOff x="5694561" y="2088852"/>
            <a:chExt cx="4961587" cy="592931"/>
          </a:xfrm>
          <a:solidFill>
            <a:schemeClr val="accent2"/>
          </a:solidFill>
        </p:grpSpPr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5817148" y="2088852"/>
              <a:ext cx="668870" cy="84535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5694561" y="2155527"/>
              <a:ext cx="4961587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  <a:headEnd/>
              <a:tailE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5881416" y="2088852"/>
              <a:ext cx="540333" cy="553641"/>
            </a:xfrm>
            <a:prstGeom prst="rect">
              <a:avLst/>
            </a:prstGeom>
            <a:no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TextBox 108"/>
            <p:cNvSpPr txBox="1">
              <a:spLocks noChangeArrowheads="1"/>
            </p:cNvSpPr>
            <p:nvPr/>
          </p:nvSpPr>
          <p:spPr bwMode="auto">
            <a:xfrm>
              <a:off x="6578850" y="2224583"/>
              <a:ext cx="3668936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Solution-UniMingle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TextBox 109"/>
            <p:cNvSpPr txBox="1">
              <a:spLocks noChangeArrowheads="1"/>
            </p:cNvSpPr>
            <p:nvPr/>
          </p:nvSpPr>
          <p:spPr bwMode="auto">
            <a:xfrm>
              <a:off x="5962347" y="2104330"/>
              <a:ext cx="375708" cy="5308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6" name="任意形状 65"/>
          <p:cNvSpPr/>
          <p:nvPr/>
        </p:nvSpPr>
        <p:spPr>
          <a:xfrm>
            <a:off x="1625596" y="2122693"/>
            <a:ext cx="2570982" cy="2570980"/>
          </a:xfrm>
          <a:custGeom>
            <a:avLst/>
            <a:gdLst/>
            <a:ahLst/>
            <a:cxnLst/>
            <a:rect l="l" t="t" r="r" b="b"/>
            <a:pathLst>
              <a:path w="2570982" h="2570980">
                <a:moveTo>
                  <a:pt x="648879" y="1271042"/>
                </a:moveTo>
                <a:cubicBezTo>
                  <a:pt x="691770" y="1271042"/>
                  <a:pt x="713215" y="1297663"/>
                  <a:pt x="713215" y="1350907"/>
                </a:cubicBezTo>
                <a:cubicBezTo>
                  <a:pt x="713215" y="1406779"/>
                  <a:pt x="691934" y="1434715"/>
                  <a:pt x="649372" y="1434715"/>
                </a:cubicBezTo>
                <a:cubicBezTo>
                  <a:pt x="605003" y="1434715"/>
                  <a:pt x="582818" y="1407519"/>
                  <a:pt x="582818" y="1353125"/>
                </a:cubicBezTo>
                <a:cubicBezTo>
                  <a:pt x="582818" y="1326996"/>
                  <a:pt x="588611" y="1306784"/>
                  <a:pt x="600196" y="1292487"/>
                </a:cubicBezTo>
                <a:cubicBezTo>
                  <a:pt x="611782" y="1278190"/>
                  <a:pt x="628009" y="1271042"/>
                  <a:pt x="648879" y="1271042"/>
                </a:cubicBezTo>
                <a:close/>
                <a:moveTo>
                  <a:pt x="1503576" y="1264386"/>
                </a:moveTo>
                <a:cubicBezTo>
                  <a:pt x="1536607" y="1264386"/>
                  <a:pt x="1553122" y="1284763"/>
                  <a:pt x="1553122" y="1325517"/>
                </a:cubicBezTo>
                <a:lnTo>
                  <a:pt x="1447621" y="1325517"/>
                </a:lnTo>
                <a:cubicBezTo>
                  <a:pt x="1450251" y="1307112"/>
                  <a:pt x="1456824" y="1292323"/>
                  <a:pt x="1467341" y="1281148"/>
                </a:cubicBezTo>
                <a:cubicBezTo>
                  <a:pt x="1477858" y="1269974"/>
                  <a:pt x="1489937" y="1264386"/>
                  <a:pt x="1503576" y="1264386"/>
                </a:cubicBezTo>
                <a:close/>
                <a:moveTo>
                  <a:pt x="2324610" y="1209910"/>
                </a:moveTo>
                <a:cubicBezTo>
                  <a:pt x="2289443" y="1209910"/>
                  <a:pt x="2261013" y="1217511"/>
                  <a:pt x="2239322" y="1232711"/>
                </a:cubicBezTo>
                <a:cubicBezTo>
                  <a:pt x="2217630" y="1247912"/>
                  <a:pt x="2206784" y="1268905"/>
                  <a:pt x="2206784" y="1295691"/>
                </a:cubicBezTo>
                <a:cubicBezTo>
                  <a:pt x="2206784" y="1317712"/>
                  <a:pt x="2213111" y="1335172"/>
                  <a:pt x="2225764" y="1348072"/>
                </a:cubicBezTo>
                <a:cubicBezTo>
                  <a:pt x="2238418" y="1360972"/>
                  <a:pt x="2261671" y="1372680"/>
                  <a:pt x="2295523" y="1383198"/>
                </a:cubicBezTo>
                <a:cubicBezTo>
                  <a:pt x="2322638" y="1391578"/>
                  <a:pt x="2336195" y="1402014"/>
                  <a:pt x="2336195" y="1414503"/>
                </a:cubicBezTo>
                <a:cubicBezTo>
                  <a:pt x="2336195" y="1432086"/>
                  <a:pt x="2319762" y="1440878"/>
                  <a:pt x="2286896" y="1440878"/>
                </a:cubicBezTo>
                <a:cubicBezTo>
                  <a:pt x="2260767" y="1440878"/>
                  <a:pt x="2234063" y="1432579"/>
                  <a:pt x="2206784" y="1415982"/>
                </a:cubicBezTo>
                <a:lnTo>
                  <a:pt x="2206784" y="1481796"/>
                </a:lnTo>
                <a:cubicBezTo>
                  <a:pt x="2231927" y="1491163"/>
                  <a:pt x="2259288" y="1495847"/>
                  <a:pt x="2288868" y="1495847"/>
                </a:cubicBezTo>
                <a:cubicBezTo>
                  <a:pt x="2326499" y="1495847"/>
                  <a:pt x="2356572" y="1488082"/>
                  <a:pt x="2379085" y="1472553"/>
                </a:cubicBezTo>
                <a:cubicBezTo>
                  <a:pt x="2401599" y="1457023"/>
                  <a:pt x="2412855" y="1435208"/>
                  <a:pt x="2412855" y="1407108"/>
                </a:cubicBezTo>
                <a:cubicBezTo>
                  <a:pt x="2412855" y="1392647"/>
                  <a:pt x="2409610" y="1379911"/>
                  <a:pt x="2403119" y="1368901"/>
                </a:cubicBezTo>
                <a:cubicBezTo>
                  <a:pt x="2396628" y="1357891"/>
                  <a:pt x="2387179" y="1349017"/>
                  <a:pt x="2374772" y="1342279"/>
                </a:cubicBezTo>
                <a:cubicBezTo>
                  <a:pt x="2362365" y="1335542"/>
                  <a:pt x="2343836" y="1328065"/>
                  <a:pt x="2319187" y="1319848"/>
                </a:cubicBezTo>
                <a:cubicBezTo>
                  <a:pt x="2296180" y="1312124"/>
                  <a:pt x="2284677" y="1302018"/>
                  <a:pt x="2284677" y="1289529"/>
                </a:cubicBezTo>
                <a:cubicBezTo>
                  <a:pt x="2284677" y="1282134"/>
                  <a:pt x="2288539" y="1276177"/>
                  <a:pt x="2296262" y="1271658"/>
                </a:cubicBezTo>
                <a:cubicBezTo>
                  <a:pt x="2303986" y="1267139"/>
                  <a:pt x="2314175" y="1264879"/>
                  <a:pt x="2326828" y="1264879"/>
                </a:cubicBezTo>
                <a:cubicBezTo>
                  <a:pt x="2352299" y="1264879"/>
                  <a:pt x="2375634" y="1271124"/>
                  <a:pt x="2396833" y="1283613"/>
                </a:cubicBezTo>
                <a:lnTo>
                  <a:pt x="2396833" y="1221003"/>
                </a:lnTo>
                <a:cubicBezTo>
                  <a:pt x="2373662" y="1213608"/>
                  <a:pt x="2349588" y="1209910"/>
                  <a:pt x="2324610" y="1209910"/>
                </a:cubicBezTo>
                <a:close/>
                <a:moveTo>
                  <a:pt x="1848890" y="1209910"/>
                </a:moveTo>
                <a:cubicBezTo>
                  <a:pt x="1810272" y="1209910"/>
                  <a:pt x="1781021" y="1226590"/>
                  <a:pt x="1761137" y="1259949"/>
                </a:cubicBezTo>
                <a:lnTo>
                  <a:pt x="1760151" y="1259949"/>
                </a:lnTo>
                <a:lnTo>
                  <a:pt x="1760151" y="1216566"/>
                </a:lnTo>
                <a:lnTo>
                  <a:pt x="1680533" y="1216566"/>
                </a:lnTo>
                <a:lnTo>
                  <a:pt x="1680533" y="1489191"/>
                </a:lnTo>
                <a:lnTo>
                  <a:pt x="1760151" y="1489191"/>
                </a:lnTo>
                <a:lnTo>
                  <a:pt x="1760151" y="1333652"/>
                </a:lnTo>
                <a:cubicBezTo>
                  <a:pt x="1760151" y="1315411"/>
                  <a:pt x="1765163" y="1300416"/>
                  <a:pt x="1775187" y="1288666"/>
                </a:cubicBezTo>
                <a:cubicBezTo>
                  <a:pt x="1785212" y="1276916"/>
                  <a:pt x="1797783" y="1271042"/>
                  <a:pt x="1812901" y="1271042"/>
                </a:cubicBezTo>
                <a:cubicBezTo>
                  <a:pt x="1844617" y="1271042"/>
                  <a:pt x="1860475" y="1293062"/>
                  <a:pt x="1860475" y="1337103"/>
                </a:cubicBezTo>
                <a:lnTo>
                  <a:pt x="1860475" y="1489191"/>
                </a:lnTo>
                <a:lnTo>
                  <a:pt x="1939601" y="1489191"/>
                </a:lnTo>
                <a:lnTo>
                  <a:pt x="1939601" y="1322313"/>
                </a:lnTo>
                <a:cubicBezTo>
                  <a:pt x="1939601" y="1247378"/>
                  <a:pt x="1909364" y="1209910"/>
                  <a:pt x="1848890" y="1209910"/>
                </a:cubicBezTo>
                <a:close/>
                <a:moveTo>
                  <a:pt x="1504069" y="1209910"/>
                </a:moveTo>
                <a:cubicBezTo>
                  <a:pt x="1465287" y="1209910"/>
                  <a:pt x="1433078" y="1223509"/>
                  <a:pt x="1407442" y="1250706"/>
                </a:cubicBezTo>
                <a:cubicBezTo>
                  <a:pt x="1381807" y="1277902"/>
                  <a:pt x="1368989" y="1313275"/>
                  <a:pt x="1368989" y="1356822"/>
                </a:cubicBezTo>
                <a:cubicBezTo>
                  <a:pt x="1368989" y="1400535"/>
                  <a:pt x="1381026" y="1434633"/>
                  <a:pt x="1405101" y="1459119"/>
                </a:cubicBezTo>
                <a:cubicBezTo>
                  <a:pt x="1429175" y="1483604"/>
                  <a:pt x="1462904" y="1495847"/>
                  <a:pt x="1506287" y="1495847"/>
                </a:cubicBezTo>
                <a:cubicBezTo>
                  <a:pt x="1546549" y="1495847"/>
                  <a:pt x="1579086" y="1488862"/>
                  <a:pt x="1603900" y="1474894"/>
                </a:cubicBezTo>
                <a:lnTo>
                  <a:pt x="1603900" y="1416475"/>
                </a:lnTo>
                <a:cubicBezTo>
                  <a:pt x="1580894" y="1431264"/>
                  <a:pt x="1554354" y="1438659"/>
                  <a:pt x="1524282" y="1438659"/>
                </a:cubicBezTo>
                <a:cubicBezTo>
                  <a:pt x="1476133" y="1438659"/>
                  <a:pt x="1450661" y="1417543"/>
                  <a:pt x="1447868" y="1375310"/>
                </a:cubicBezTo>
                <a:lnTo>
                  <a:pt x="1627317" y="1375310"/>
                </a:lnTo>
                <a:lnTo>
                  <a:pt x="1627317" y="1341540"/>
                </a:lnTo>
                <a:cubicBezTo>
                  <a:pt x="1627317" y="1300621"/>
                  <a:pt x="1616430" y="1268453"/>
                  <a:pt x="1594656" y="1245036"/>
                </a:cubicBezTo>
                <a:cubicBezTo>
                  <a:pt x="1572883" y="1221619"/>
                  <a:pt x="1542687" y="1209910"/>
                  <a:pt x="1504069" y="1209910"/>
                </a:cubicBezTo>
                <a:close/>
                <a:moveTo>
                  <a:pt x="1020215" y="1209910"/>
                </a:moveTo>
                <a:cubicBezTo>
                  <a:pt x="981597" y="1209910"/>
                  <a:pt x="952346" y="1226590"/>
                  <a:pt x="932462" y="1259949"/>
                </a:cubicBezTo>
                <a:lnTo>
                  <a:pt x="931476" y="1259949"/>
                </a:lnTo>
                <a:lnTo>
                  <a:pt x="931476" y="1216566"/>
                </a:lnTo>
                <a:lnTo>
                  <a:pt x="851858" y="1216566"/>
                </a:lnTo>
                <a:lnTo>
                  <a:pt x="851858" y="1489191"/>
                </a:lnTo>
                <a:lnTo>
                  <a:pt x="931476" y="1489191"/>
                </a:lnTo>
                <a:lnTo>
                  <a:pt x="931476" y="1333652"/>
                </a:lnTo>
                <a:cubicBezTo>
                  <a:pt x="931476" y="1315411"/>
                  <a:pt x="936488" y="1300416"/>
                  <a:pt x="946512" y="1288666"/>
                </a:cubicBezTo>
                <a:cubicBezTo>
                  <a:pt x="956537" y="1276916"/>
                  <a:pt x="969108" y="1271042"/>
                  <a:pt x="984226" y="1271042"/>
                </a:cubicBezTo>
                <a:cubicBezTo>
                  <a:pt x="1015942" y="1271042"/>
                  <a:pt x="1031800" y="1293062"/>
                  <a:pt x="1031800" y="1337103"/>
                </a:cubicBezTo>
                <a:lnTo>
                  <a:pt x="1031800" y="1489191"/>
                </a:lnTo>
                <a:lnTo>
                  <a:pt x="1110926" y="1489191"/>
                </a:lnTo>
                <a:lnTo>
                  <a:pt x="1110926" y="1322313"/>
                </a:lnTo>
                <a:cubicBezTo>
                  <a:pt x="1110926" y="1247378"/>
                  <a:pt x="1080689" y="1209910"/>
                  <a:pt x="1020215" y="1209910"/>
                </a:cubicBezTo>
                <a:close/>
                <a:moveTo>
                  <a:pt x="650851" y="1209910"/>
                </a:moveTo>
                <a:cubicBezTo>
                  <a:pt x="605496" y="1209910"/>
                  <a:pt x="569384" y="1222728"/>
                  <a:pt x="542516" y="1248364"/>
                </a:cubicBezTo>
                <a:cubicBezTo>
                  <a:pt x="515648" y="1274000"/>
                  <a:pt x="502214" y="1309249"/>
                  <a:pt x="502214" y="1354111"/>
                </a:cubicBezTo>
                <a:cubicBezTo>
                  <a:pt x="502214" y="1397823"/>
                  <a:pt x="515237" y="1432374"/>
                  <a:pt x="541284" y="1457763"/>
                </a:cubicBezTo>
                <a:cubicBezTo>
                  <a:pt x="567330" y="1483152"/>
                  <a:pt x="602538" y="1495847"/>
                  <a:pt x="646907" y="1495847"/>
                </a:cubicBezTo>
                <a:cubicBezTo>
                  <a:pt x="692098" y="1495847"/>
                  <a:pt x="727923" y="1482618"/>
                  <a:pt x="754380" y="1456161"/>
                </a:cubicBezTo>
                <a:cubicBezTo>
                  <a:pt x="780837" y="1429703"/>
                  <a:pt x="794066" y="1394126"/>
                  <a:pt x="794066" y="1349428"/>
                </a:cubicBezTo>
                <a:cubicBezTo>
                  <a:pt x="794066" y="1306866"/>
                  <a:pt x="781166" y="1272973"/>
                  <a:pt x="755366" y="1247748"/>
                </a:cubicBezTo>
                <a:cubicBezTo>
                  <a:pt x="729566" y="1222523"/>
                  <a:pt x="694728" y="1209910"/>
                  <a:pt x="650851" y="1209910"/>
                </a:cubicBezTo>
                <a:close/>
                <a:moveTo>
                  <a:pt x="2102735" y="1133990"/>
                </a:moveTo>
                <a:lnTo>
                  <a:pt x="2023609" y="1156667"/>
                </a:lnTo>
                <a:lnTo>
                  <a:pt x="2023609" y="1216566"/>
                </a:lnTo>
                <a:lnTo>
                  <a:pt x="1978747" y="1216566"/>
                </a:lnTo>
                <a:lnTo>
                  <a:pt x="1978747" y="1275972"/>
                </a:lnTo>
                <a:lnTo>
                  <a:pt x="2023609" y="1275972"/>
                </a:lnTo>
                <a:lnTo>
                  <a:pt x="2023609" y="1404643"/>
                </a:lnTo>
                <a:cubicBezTo>
                  <a:pt x="2023609" y="1465445"/>
                  <a:pt x="2052532" y="1495847"/>
                  <a:pt x="2110376" y="1495847"/>
                </a:cubicBezTo>
                <a:cubicBezTo>
                  <a:pt x="2134697" y="1495847"/>
                  <a:pt x="2152856" y="1492560"/>
                  <a:pt x="2164852" y="1485987"/>
                </a:cubicBezTo>
                <a:lnTo>
                  <a:pt x="2164852" y="1426581"/>
                </a:lnTo>
                <a:cubicBezTo>
                  <a:pt x="2155321" y="1431840"/>
                  <a:pt x="2146118" y="1434469"/>
                  <a:pt x="2137244" y="1434469"/>
                </a:cubicBezTo>
                <a:cubicBezTo>
                  <a:pt x="2114238" y="1434469"/>
                  <a:pt x="2102735" y="1419926"/>
                  <a:pt x="2102735" y="1390839"/>
                </a:cubicBezTo>
                <a:lnTo>
                  <a:pt x="2102735" y="1275972"/>
                </a:lnTo>
                <a:lnTo>
                  <a:pt x="2164852" y="1275972"/>
                </a:lnTo>
                <a:lnTo>
                  <a:pt x="2164852" y="1216566"/>
                </a:lnTo>
                <a:lnTo>
                  <a:pt x="2102735" y="1216566"/>
                </a:lnTo>
                <a:close/>
                <a:moveTo>
                  <a:pt x="1274060" y="1133990"/>
                </a:moveTo>
                <a:lnTo>
                  <a:pt x="1194934" y="1156667"/>
                </a:lnTo>
                <a:lnTo>
                  <a:pt x="1194934" y="1216566"/>
                </a:lnTo>
                <a:lnTo>
                  <a:pt x="1150072" y="1216566"/>
                </a:lnTo>
                <a:lnTo>
                  <a:pt x="1150072" y="1275972"/>
                </a:lnTo>
                <a:lnTo>
                  <a:pt x="1194934" y="1275972"/>
                </a:lnTo>
                <a:lnTo>
                  <a:pt x="1194934" y="1404643"/>
                </a:lnTo>
                <a:cubicBezTo>
                  <a:pt x="1194934" y="1465445"/>
                  <a:pt x="1223857" y="1495847"/>
                  <a:pt x="1281701" y="1495847"/>
                </a:cubicBezTo>
                <a:cubicBezTo>
                  <a:pt x="1306022" y="1495847"/>
                  <a:pt x="1324181" y="1492560"/>
                  <a:pt x="1336177" y="1485987"/>
                </a:cubicBezTo>
                <a:lnTo>
                  <a:pt x="1336177" y="1426581"/>
                </a:lnTo>
                <a:cubicBezTo>
                  <a:pt x="1326646" y="1431840"/>
                  <a:pt x="1317443" y="1434469"/>
                  <a:pt x="1308569" y="1434469"/>
                </a:cubicBezTo>
                <a:cubicBezTo>
                  <a:pt x="1285563" y="1434469"/>
                  <a:pt x="1274060" y="1419926"/>
                  <a:pt x="1274060" y="1390839"/>
                </a:cubicBezTo>
                <a:lnTo>
                  <a:pt x="1274060" y="1275972"/>
                </a:lnTo>
                <a:lnTo>
                  <a:pt x="1336177" y="1275972"/>
                </a:lnTo>
                <a:lnTo>
                  <a:pt x="1336177" y="1216566"/>
                </a:lnTo>
                <a:lnTo>
                  <a:pt x="1274060" y="1216566"/>
                </a:lnTo>
                <a:close/>
                <a:moveTo>
                  <a:pt x="362181" y="1100959"/>
                </a:moveTo>
                <a:cubicBezTo>
                  <a:pt x="302528" y="1100959"/>
                  <a:pt x="253845" y="1120145"/>
                  <a:pt x="216131" y="1158516"/>
                </a:cubicBezTo>
                <a:cubicBezTo>
                  <a:pt x="178417" y="1196887"/>
                  <a:pt x="159560" y="1246228"/>
                  <a:pt x="159560" y="1306537"/>
                </a:cubicBezTo>
                <a:cubicBezTo>
                  <a:pt x="159560" y="1363889"/>
                  <a:pt x="176445" y="1409778"/>
                  <a:pt x="210215" y="1444206"/>
                </a:cubicBezTo>
                <a:cubicBezTo>
                  <a:pt x="243985" y="1478633"/>
                  <a:pt x="289628" y="1495847"/>
                  <a:pt x="347144" y="1495847"/>
                </a:cubicBezTo>
                <a:cubicBezTo>
                  <a:pt x="391842" y="1495847"/>
                  <a:pt x="428077" y="1489027"/>
                  <a:pt x="455849" y="1475387"/>
                </a:cubicBezTo>
                <a:lnTo>
                  <a:pt x="455849" y="1400699"/>
                </a:lnTo>
                <a:cubicBezTo>
                  <a:pt x="427913" y="1417132"/>
                  <a:pt x="396937" y="1425349"/>
                  <a:pt x="362920" y="1425349"/>
                </a:cubicBezTo>
                <a:cubicBezTo>
                  <a:pt x="326767" y="1425349"/>
                  <a:pt x="298091" y="1413928"/>
                  <a:pt x="276893" y="1391085"/>
                </a:cubicBezTo>
                <a:cubicBezTo>
                  <a:pt x="255694" y="1368244"/>
                  <a:pt x="245095" y="1338089"/>
                  <a:pt x="245095" y="1300621"/>
                </a:cubicBezTo>
                <a:cubicBezTo>
                  <a:pt x="245095" y="1262168"/>
                  <a:pt x="256269" y="1231027"/>
                  <a:pt x="278618" y="1207199"/>
                </a:cubicBezTo>
                <a:cubicBezTo>
                  <a:pt x="300967" y="1183371"/>
                  <a:pt x="330793" y="1171457"/>
                  <a:pt x="368096" y="1171457"/>
                </a:cubicBezTo>
                <a:cubicBezTo>
                  <a:pt x="400798" y="1171457"/>
                  <a:pt x="430049" y="1179016"/>
                  <a:pt x="455849" y="1194135"/>
                </a:cubicBezTo>
                <a:lnTo>
                  <a:pt x="455849" y="1115502"/>
                </a:lnTo>
                <a:cubicBezTo>
                  <a:pt x="430707" y="1105807"/>
                  <a:pt x="399484" y="1100959"/>
                  <a:pt x="362181" y="1100959"/>
                </a:cubicBezTo>
                <a:close/>
                <a:moveTo>
                  <a:pt x="1285491" y="0"/>
                </a:moveTo>
                <a:cubicBezTo>
                  <a:pt x="1995448" y="0"/>
                  <a:pt x="2570982" y="575533"/>
                  <a:pt x="2570982" y="1285490"/>
                </a:cubicBezTo>
                <a:cubicBezTo>
                  <a:pt x="2570982" y="1995447"/>
                  <a:pt x="1995448" y="2570980"/>
                  <a:pt x="1285491" y="2570980"/>
                </a:cubicBezTo>
                <a:cubicBezTo>
                  <a:pt x="575534" y="2570980"/>
                  <a:pt x="0" y="1995447"/>
                  <a:pt x="0" y="1285490"/>
                </a:cubicBezTo>
                <a:cubicBezTo>
                  <a:pt x="0" y="575533"/>
                  <a:pt x="575534" y="0"/>
                  <a:pt x="1285491" y="0"/>
                </a:cubicBezTo>
                <a:close/>
              </a:path>
            </a:pathLst>
          </a:custGeom>
          <a:solidFill>
            <a:srgbClr val="FFC000"/>
          </a:solidFill>
          <a:ln w="4445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75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9" name="组合 34"/>
          <p:cNvGrpSpPr/>
          <p:nvPr/>
        </p:nvGrpSpPr>
        <p:grpSpPr>
          <a:xfrm>
            <a:off x="5252675" y="4024300"/>
            <a:ext cx="4120723" cy="592932"/>
            <a:chOff x="5180762" y="1341138"/>
            <a:chExt cx="4120723" cy="592932"/>
          </a:xfrm>
          <a:solidFill>
            <a:schemeClr val="accent3"/>
          </a:solidFill>
        </p:grpSpPr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5180762" y="1407814"/>
              <a:ext cx="4120723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0" cap="flat" cmpd="sng">
              <a:solidFill>
                <a:srgbClr val="A8A9AD"/>
              </a:solidFill>
              <a:round/>
              <a:headEnd/>
              <a:tailE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32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no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2554702" cy="4385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Project schedule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5708" cy="5308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3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组合 34"/>
          <p:cNvGrpSpPr/>
          <p:nvPr/>
        </p:nvGrpSpPr>
        <p:grpSpPr>
          <a:xfrm>
            <a:off x="5252675" y="4909571"/>
            <a:ext cx="4120723" cy="592932"/>
            <a:chOff x="5180762" y="1341138"/>
            <a:chExt cx="4120723" cy="592932"/>
          </a:xfrm>
          <a:solidFill>
            <a:schemeClr val="accent3"/>
          </a:solidFill>
        </p:grpSpPr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61" name="Freeform 10"/>
            <p:cNvSpPr>
              <a:spLocks/>
            </p:cNvSpPr>
            <p:nvPr/>
          </p:nvSpPr>
          <p:spPr bwMode="auto">
            <a:xfrm>
              <a:off x="5180762" y="1407814"/>
              <a:ext cx="4120723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92D050"/>
            </a:solidFill>
            <a:ln w="10" cap="flat" cmpd="sng">
              <a:solidFill>
                <a:srgbClr val="A8A9AD"/>
              </a:solidFill>
              <a:round/>
              <a:headEnd/>
              <a:tailE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no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3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1591681" cy="4385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Reference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5708" cy="5308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3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7" name="组合 34"/>
          <p:cNvGrpSpPr/>
          <p:nvPr/>
        </p:nvGrpSpPr>
        <p:grpSpPr>
          <a:xfrm>
            <a:off x="5252677" y="3084307"/>
            <a:ext cx="4120723" cy="592932"/>
            <a:chOff x="5180762" y="1341138"/>
            <a:chExt cx="4120723" cy="592932"/>
          </a:xfrm>
          <a:solidFill>
            <a:srgbClr val="FFC000"/>
          </a:solidFill>
        </p:grpSpPr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5303349" y="1341138"/>
              <a:ext cx="668870" cy="84534"/>
            </a:xfrm>
            <a:custGeom>
              <a:avLst/>
              <a:gdLst>
                <a:gd name="T0" fmla="*/ 111 w 1156"/>
                <a:gd name="T1" fmla="*/ 0 h 142"/>
                <a:gd name="T2" fmla="*/ 1045 w 1156"/>
                <a:gd name="T3" fmla="*/ 0 h 142"/>
                <a:gd name="T4" fmla="*/ 1156 w 1156"/>
                <a:gd name="T5" fmla="*/ 142 h 142"/>
                <a:gd name="T6" fmla="*/ 0 w 1156"/>
                <a:gd name="T7" fmla="*/ 142 h 142"/>
                <a:gd name="T8" fmla="*/ 111 w 115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5180762" y="1407814"/>
              <a:ext cx="4120723" cy="526256"/>
            </a:xfrm>
            <a:custGeom>
              <a:avLst/>
              <a:gdLst>
                <a:gd name="T0" fmla="*/ 97 w 8676"/>
                <a:gd name="T1" fmla="*/ 0 h 884"/>
                <a:gd name="T2" fmla="*/ 8475 w 8676"/>
                <a:gd name="T3" fmla="*/ 0 h 884"/>
                <a:gd name="T4" fmla="*/ 8676 w 8676"/>
                <a:gd name="T5" fmla="*/ 202 h 884"/>
                <a:gd name="T6" fmla="*/ 8676 w 8676"/>
                <a:gd name="T7" fmla="*/ 788 h 884"/>
                <a:gd name="T8" fmla="*/ 8579 w 8676"/>
                <a:gd name="T9" fmla="*/ 884 h 884"/>
                <a:gd name="T10" fmla="*/ 97 w 8676"/>
                <a:gd name="T11" fmla="*/ 884 h 884"/>
                <a:gd name="T12" fmla="*/ 0 w 8676"/>
                <a:gd name="T13" fmla="*/ 788 h 884"/>
                <a:gd name="T14" fmla="*/ 0 w 8676"/>
                <a:gd name="T15" fmla="*/ 96 h 884"/>
                <a:gd name="T16" fmla="*/ 97 w 8676"/>
                <a:gd name="T17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grpFill/>
            <a:ln w="10" cap="flat" cmpd="sng">
              <a:solidFill>
                <a:srgbClr val="A8A9AD"/>
              </a:solidFill>
              <a:round/>
              <a:headEnd/>
              <a:tailEnd/>
            </a:ln>
          </p:spPr>
          <p:txBody>
            <a:bodyPr lIns="68562" tIns="34281" rIns="68562" bIns="34281"/>
            <a:lstStyle/>
            <a:p>
              <a:endParaRPr lang="zh-CN" altLang="en-US"/>
            </a:p>
          </p:txBody>
        </p:sp>
        <p:sp>
          <p:nvSpPr>
            <p:cNvPr id="70" name="Rectangle 12"/>
            <p:cNvSpPr>
              <a:spLocks noChangeArrowheads="1"/>
            </p:cNvSpPr>
            <p:nvPr/>
          </p:nvSpPr>
          <p:spPr bwMode="auto">
            <a:xfrm>
              <a:off x="5367617" y="1341139"/>
              <a:ext cx="540333" cy="553640"/>
            </a:xfrm>
            <a:prstGeom prst="rect">
              <a:avLst/>
            </a:prstGeom>
            <a:noFill/>
            <a:ln>
              <a:noFill/>
            </a:ln>
          </p:spPr>
          <p:txBody>
            <a:bodyPr lIns="68562" tIns="34281" rIns="68562" bIns="34281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TextBox 105"/>
            <p:cNvSpPr txBox="1">
              <a:spLocks noChangeArrowheads="1"/>
            </p:cNvSpPr>
            <p:nvPr/>
          </p:nvSpPr>
          <p:spPr bwMode="auto">
            <a:xfrm>
              <a:off x="6065051" y="1454247"/>
              <a:ext cx="2512190" cy="438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Platform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Design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TextBox 106"/>
            <p:cNvSpPr txBox="1">
              <a:spLocks noChangeArrowheads="1"/>
            </p:cNvSpPr>
            <p:nvPr/>
          </p:nvSpPr>
          <p:spPr bwMode="auto">
            <a:xfrm>
              <a:off x="5448548" y="1373285"/>
              <a:ext cx="375708" cy="5308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62" tIns="34281" rIns="68562" bIns="3428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0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821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1389781" y="1660831"/>
            <a:ext cx="2164977" cy="21649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801287" y="1660830"/>
            <a:ext cx="2164977" cy="21649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212793" y="1660831"/>
            <a:ext cx="2164977" cy="21649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624299" y="1660830"/>
            <a:ext cx="2164977" cy="21649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30"/>
          <p:cNvSpPr txBox="1"/>
          <p:nvPr/>
        </p:nvSpPr>
        <p:spPr>
          <a:xfrm>
            <a:off x="1389781" y="2207737"/>
            <a:ext cx="2164976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Milestone1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By the end of week6</a:t>
            </a:r>
          </a:p>
        </p:txBody>
      </p:sp>
      <p:sp>
        <p:nvSpPr>
          <p:cNvPr id="37" name="文本框 38"/>
          <p:cNvSpPr txBox="1"/>
          <p:nvPr/>
        </p:nvSpPr>
        <p:spPr>
          <a:xfrm>
            <a:off x="1136549" y="3900505"/>
            <a:ext cx="2675477" cy="258532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69875" indent="-25400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Front-end overall layout design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User login/register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Back-end overall design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Common modules implementations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User API implementation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55280" y="375723"/>
            <a:ext cx="3746007" cy="731182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矩形 3"/>
          <p:cNvSpPr/>
          <p:nvPr/>
        </p:nvSpPr>
        <p:spPr>
          <a:xfrm>
            <a:off x="203134" y="472013"/>
            <a:ext cx="3467598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Project Milestones</a:t>
            </a:r>
            <a:endParaRPr lang="zh-CN" altLang="en-US" sz="2900" b="1" dirty="0">
              <a:solidFill>
                <a:schemeClr val="accent6">
                  <a:lumMod val="60000"/>
                  <a:lumOff val="40000"/>
                </a:schemeClr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7" name="文本框 30"/>
          <p:cNvSpPr txBox="1"/>
          <p:nvPr/>
        </p:nvSpPr>
        <p:spPr>
          <a:xfrm>
            <a:off x="3812026" y="2209621"/>
            <a:ext cx="2164976" cy="141577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Milestone2</a:t>
            </a:r>
          </a:p>
          <a:p>
            <a:pPr lvl="0" algn="ctr"/>
            <a:r>
              <a:rPr lang="en-US" altLang="zh-CN" dirty="0">
                <a:solidFill>
                  <a:srgbClr val="FFFFFF"/>
                </a:solidFill>
              </a:rPr>
              <a:t>By the end of </a:t>
            </a:r>
            <a:r>
              <a:rPr lang="en-US" altLang="zh-CN" dirty="0" smtClean="0">
                <a:solidFill>
                  <a:srgbClr val="FFFFFF"/>
                </a:solidFill>
              </a:rPr>
              <a:t>week8</a:t>
            </a:r>
            <a:endParaRPr lang="en-US" altLang="zh-CN" dirty="0">
              <a:solidFill>
                <a:srgbClr val="FFFFFF"/>
              </a:solidFill>
            </a:endParaRPr>
          </a:p>
          <a:p>
            <a:endParaRPr lang="en-US" altLang="zh-CN" sz="3600" b="1" dirty="0" smtClean="0">
              <a:solidFill>
                <a:srgbClr val="FEFEFE"/>
              </a:solidFill>
              <a:latin typeface="方正姚体" panose="02010601030101010101" pitchFamily="2" charset="-122"/>
            </a:endParaRPr>
          </a:p>
        </p:txBody>
      </p:sp>
      <p:sp>
        <p:nvSpPr>
          <p:cNvPr id="28" name="文本框 30"/>
          <p:cNvSpPr txBox="1"/>
          <p:nvPr/>
        </p:nvSpPr>
        <p:spPr>
          <a:xfrm>
            <a:off x="6289806" y="2207736"/>
            <a:ext cx="2164976" cy="16927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Milestone3</a:t>
            </a:r>
          </a:p>
          <a:p>
            <a:pPr lvl="0" algn="ctr"/>
            <a:r>
              <a:rPr lang="en-US" altLang="zh-CN" dirty="0">
                <a:solidFill>
                  <a:srgbClr val="FFFFFF"/>
                </a:solidFill>
              </a:rPr>
              <a:t>By the end of </a:t>
            </a:r>
            <a:r>
              <a:rPr lang="en-US" altLang="zh-CN" dirty="0" smtClean="0">
                <a:solidFill>
                  <a:srgbClr val="FFFFFF"/>
                </a:solidFill>
              </a:rPr>
              <a:t>week10</a:t>
            </a:r>
            <a:endParaRPr lang="en-US" altLang="zh-CN" dirty="0">
              <a:solidFill>
                <a:srgbClr val="FFFFFF"/>
              </a:solidFill>
            </a:endParaRPr>
          </a:p>
          <a:p>
            <a:endParaRPr lang="en-US" altLang="zh-CN" sz="3600" b="1" dirty="0" smtClean="0">
              <a:solidFill>
                <a:srgbClr val="FEFEFE"/>
              </a:solidFill>
              <a:latin typeface="方正姚体" panose="02010601030101010101" pitchFamily="2" charset="-122"/>
            </a:endParaRPr>
          </a:p>
        </p:txBody>
      </p:sp>
      <p:sp>
        <p:nvSpPr>
          <p:cNvPr id="41" name="文本框 30"/>
          <p:cNvSpPr txBox="1"/>
          <p:nvPr/>
        </p:nvSpPr>
        <p:spPr>
          <a:xfrm>
            <a:off x="8688282" y="2207735"/>
            <a:ext cx="2164976" cy="16927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Milestone4</a:t>
            </a:r>
          </a:p>
          <a:p>
            <a:pPr lvl="0" algn="ctr"/>
            <a:r>
              <a:rPr lang="en-US" altLang="zh-CN" dirty="0">
                <a:solidFill>
                  <a:srgbClr val="FFFFFF"/>
                </a:solidFill>
              </a:rPr>
              <a:t>By the end of </a:t>
            </a:r>
            <a:r>
              <a:rPr lang="en-US" altLang="zh-CN" dirty="0" smtClean="0">
                <a:solidFill>
                  <a:srgbClr val="FFFFFF"/>
                </a:solidFill>
              </a:rPr>
              <a:t>week11/12</a:t>
            </a:r>
            <a:endParaRPr lang="en-US" altLang="zh-CN" dirty="0">
              <a:solidFill>
                <a:srgbClr val="FFFFFF"/>
              </a:solidFill>
            </a:endParaRPr>
          </a:p>
          <a:p>
            <a:endParaRPr lang="en-US" altLang="zh-CN" sz="3600" b="1" dirty="0" smtClean="0">
              <a:solidFill>
                <a:srgbClr val="FEFEFE"/>
              </a:solidFill>
              <a:latin typeface="方正姚体" panose="02010601030101010101" pitchFamily="2" charset="-122"/>
            </a:endParaRPr>
          </a:p>
        </p:txBody>
      </p:sp>
      <p:sp>
        <p:nvSpPr>
          <p:cNvPr id="43" name="文本框 38"/>
          <p:cNvSpPr txBox="1"/>
          <p:nvPr/>
        </p:nvSpPr>
        <p:spPr>
          <a:xfrm>
            <a:off x="3670732" y="3900505"/>
            <a:ext cx="2675477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69875" indent="-25400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Events create/read /update /delete</a:t>
            </a:r>
          </a:p>
          <a:p>
            <a:pPr marL="269875" indent="-25400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Events category maintain</a:t>
            </a:r>
          </a:p>
          <a:p>
            <a:pPr marL="269875" indent="-25400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Event GEO map design</a:t>
            </a:r>
          </a:p>
        </p:txBody>
      </p:sp>
      <p:sp>
        <p:nvSpPr>
          <p:cNvPr id="44" name="文本框 38"/>
          <p:cNvSpPr txBox="1"/>
          <p:nvPr/>
        </p:nvSpPr>
        <p:spPr>
          <a:xfrm>
            <a:off x="6170347" y="3900505"/>
            <a:ext cx="2675477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69875" indent="-25400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GEO map implementation</a:t>
            </a:r>
          </a:p>
          <a:p>
            <a:pPr marL="269875" indent="-25400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Functions/Performance Test</a:t>
            </a:r>
          </a:p>
          <a:p>
            <a:pPr marL="269875" indent="-25400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Deploy release online</a:t>
            </a:r>
          </a:p>
        </p:txBody>
      </p:sp>
      <p:sp>
        <p:nvSpPr>
          <p:cNvPr id="45" name="文本框 38"/>
          <p:cNvSpPr txBox="1"/>
          <p:nvPr/>
        </p:nvSpPr>
        <p:spPr>
          <a:xfrm>
            <a:off x="8571114" y="3899401"/>
            <a:ext cx="267547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69875" indent="-25400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Documents prepare</a:t>
            </a:r>
          </a:p>
          <a:p>
            <a:pPr marL="269875" indent="-25400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Presentation prepare</a:t>
            </a:r>
          </a:p>
        </p:txBody>
      </p:sp>
    </p:spTree>
    <p:extLst>
      <p:ext uri="{BB962C8B-B14F-4D97-AF65-F5344CB8AC3E}">
        <p14:creationId xmlns:p14="http://schemas.microsoft.com/office/powerpoint/2010/main" val="952338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solidFill>
            <a:srgbClr val="92D050"/>
          </a:solidFill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grpFill/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7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13461" y="1839659"/>
              <a:ext cx="426023" cy="68938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4800" b="1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Reference</a:t>
            </a:r>
            <a:endParaRPr lang="en-US" altLang="zh-CN" sz="4800" b="1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70"/>
          <p:cNvSpPr>
            <a:spLocks noChangeArrowheads="1"/>
          </p:cNvSpPr>
          <p:nvPr/>
        </p:nvSpPr>
        <p:spPr bwMode="auto">
          <a:xfrm>
            <a:off x="1317717" y="5084009"/>
            <a:ext cx="95704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Academic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materials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other sources that help support this presentation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250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960586" y="391764"/>
            <a:ext cx="2270825" cy="731182"/>
          </a:xfrm>
          <a:prstGeom prst="round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3"/>
          <p:cNvSpPr/>
          <p:nvPr/>
        </p:nvSpPr>
        <p:spPr>
          <a:xfrm>
            <a:off x="5104389" y="488054"/>
            <a:ext cx="1983217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 smtClean="0">
                <a:solidFill>
                  <a:srgbClr val="92D050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Reference</a:t>
            </a:r>
            <a:endParaRPr lang="zh-CN" altLang="en-US" sz="2900" b="1" dirty="0">
              <a:solidFill>
                <a:srgbClr val="92D050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334126" y="1796262"/>
            <a:ext cx="75237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Mark Otto, a. (2019). </a:t>
            </a:r>
            <a:r>
              <a:rPr lang="en-US" altLang="zh-CN" i="1" dirty="0"/>
              <a:t>Bootstrap</a:t>
            </a:r>
            <a:r>
              <a:rPr lang="en-US" altLang="zh-CN" dirty="0"/>
              <a:t>. [online] </a:t>
            </a:r>
            <a:r>
              <a:rPr lang="en-US" altLang="zh-CN" dirty="0" err="1"/>
              <a:t>Getbootstrap.com</a:t>
            </a:r>
            <a:r>
              <a:rPr lang="en-US" altLang="zh-CN" dirty="0"/>
              <a:t>. Available at: https://</a:t>
            </a:r>
            <a:r>
              <a:rPr lang="en-US" altLang="zh-CN" dirty="0" err="1"/>
              <a:t>getbootstrap.com</a:t>
            </a:r>
            <a:r>
              <a:rPr lang="en-US" altLang="zh-CN" dirty="0"/>
              <a:t>/ [Accessed 21 Mar. 2019</a:t>
            </a:r>
            <a:r>
              <a:rPr lang="en-US" altLang="zh-CN" dirty="0" smtClean="0"/>
              <a:t>].</a:t>
            </a:r>
          </a:p>
          <a:p>
            <a:pPr marL="285750" indent="-285750">
              <a:buFont typeface="Arial" charset="0"/>
              <a:buChar char="•"/>
            </a:pPr>
            <a:endParaRPr lang="en-GB" altLang="zh-CN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altLang="zh-CN" dirty="0"/>
              <a:t>Mori, S. (2000). Addressing the Mental Health Concerns of International Students. </a:t>
            </a:r>
            <a:r>
              <a:rPr lang="en-GB" altLang="zh-CN" i="1" dirty="0"/>
              <a:t>Journal of </a:t>
            </a:r>
            <a:r>
              <a:rPr lang="en-GB" altLang="zh-CN" i="1" dirty="0" err="1"/>
              <a:t>Counseling</a:t>
            </a:r>
            <a:r>
              <a:rPr lang="en-GB" altLang="zh-CN" i="1" dirty="0"/>
              <a:t> &amp; Development</a:t>
            </a:r>
            <a:r>
              <a:rPr lang="en-GB" altLang="zh-CN" dirty="0"/>
              <a:t>, 78(2), pp.137-144</a:t>
            </a:r>
            <a:r>
              <a:rPr lang="en-GB" altLang="zh-CN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Otwell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, T. (2019). </a:t>
            </a:r>
            <a:r>
              <a:rPr lang="en-US" altLang="zh-CN" i="1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Laravel</a:t>
            </a:r>
            <a:r>
              <a:rPr lang="en-US" altLang="zh-CN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The PHP Framework For Web Artisans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. [online] </a:t>
            </a:r>
            <a:r>
              <a:rPr lang="en-US" altLang="zh-CN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Laravel.com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. Available at: https://</a:t>
            </a:r>
            <a:r>
              <a:rPr lang="en-US" altLang="zh-CN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laravel.com</a:t>
            </a:r>
            <a:r>
              <a:rPr lang="en-US" altLang="zh-CN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/ [Accessed 21 Mar. 2019</a:t>
            </a:r>
            <a:r>
              <a:rPr lang="en-US" altLang="zh-CN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].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 smtClean="0">
                <a:latin typeface="Calibri" charset="0"/>
                <a:ea typeface="Calibri" charset="0"/>
                <a:cs typeface="Calibri" charset="0"/>
              </a:rPr>
              <a:t>Reactjs.org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. (2019). </a:t>
            </a:r>
            <a:r>
              <a:rPr lang="en-US" altLang="zh-CN" i="1" dirty="0">
                <a:latin typeface="Calibri" charset="0"/>
                <a:ea typeface="Calibri" charset="0"/>
                <a:cs typeface="Calibri" charset="0"/>
              </a:rPr>
              <a:t>React – A JavaScript library for building user interfaces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. [online] Available at: https://</a:t>
            </a:r>
            <a:r>
              <a:rPr lang="en-US" altLang="zh-CN" dirty="0" err="1">
                <a:latin typeface="Calibri" charset="0"/>
                <a:ea typeface="Calibri" charset="0"/>
                <a:cs typeface="Calibri" charset="0"/>
              </a:rPr>
              <a:t>reactjs.org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/ [Accessed 21 Mar. 2019</a:t>
            </a:r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>].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441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标题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915074" y="2733221"/>
            <a:ext cx="10361851" cy="139473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000" b="1" i="1" dirty="0" smtClean="0">
                <a:solidFill>
                  <a:srgbClr val="EB51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2400" b="1" i="1" dirty="0" smtClean="0">
              <a:solidFill>
                <a:srgbClr val="EB51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PA_副标题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4322394"/>
            <a:ext cx="12054840" cy="127209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 by MCI Project Team 15</a:t>
            </a:r>
          </a:p>
          <a:p>
            <a:pPr algn="ctr"/>
            <a:r>
              <a:rPr lang="en-US" altLang="zh-CN" sz="1600" dirty="0" err="1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Xuankai</a:t>
            </a:r>
            <a:r>
              <a:rPr lang="en-US" altLang="zh-CN" sz="16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Feng a1700592</a:t>
            </a:r>
          </a:p>
          <a:p>
            <a:pPr algn="ctr"/>
            <a:r>
              <a:rPr lang="en-US" altLang="zh-CN" sz="1600" dirty="0" err="1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Junhong</a:t>
            </a:r>
            <a:r>
              <a:rPr lang="en-US" altLang="zh-CN" sz="16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Zhu  </a:t>
            </a:r>
            <a:r>
              <a:rPr lang="en-GB" altLang="zh-CN" sz="16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a1712762</a:t>
            </a:r>
            <a:r>
              <a:rPr lang="zh-CN" altLang="zh-CN" sz="16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 err="1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Xiuquan</a:t>
            </a:r>
            <a:r>
              <a:rPr lang="en-US" altLang="zh-CN" sz="1600" dirty="0" smtClean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Wang a1693663</a:t>
            </a:r>
            <a:endParaRPr lang="zh-CN" altLang="en-US" sz="1600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Group 38"/>
          <p:cNvGrpSpPr/>
          <p:nvPr/>
        </p:nvGrpSpPr>
        <p:grpSpPr>
          <a:xfrm flipH="1">
            <a:off x="5391112" y="6164960"/>
            <a:ext cx="1575060" cy="160804"/>
            <a:chOff x="5548426" y="3343939"/>
            <a:chExt cx="833173" cy="85061"/>
          </a:xfrm>
          <a:solidFill>
            <a:srgbClr val="1983B7"/>
          </a:solidFill>
        </p:grpSpPr>
        <p:sp>
          <p:nvSpPr>
            <p:cNvPr id="33" name="Oval 31"/>
            <p:cNvSpPr/>
            <p:nvPr/>
          </p:nvSpPr>
          <p:spPr>
            <a:xfrm>
              <a:off x="5548426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4" name="Oval 32"/>
            <p:cNvSpPr/>
            <p:nvPr/>
          </p:nvSpPr>
          <p:spPr>
            <a:xfrm>
              <a:off x="5698049" y="3343939"/>
              <a:ext cx="85061" cy="850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5" name="Oval 33"/>
            <p:cNvSpPr/>
            <p:nvPr/>
          </p:nvSpPr>
          <p:spPr>
            <a:xfrm>
              <a:off x="5847671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6" name="Oval 34"/>
            <p:cNvSpPr/>
            <p:nvPr/>
          </p:nvSpPr>
          <p:spPr>
            <a:xfrm>
              <a:off x="5997294" y="3343939"/>
              <a:ext cx="85061" cy="850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7" name="Oval 35"/>
            <p:cNvSpPr/>
            <p:nvPr/>
          </p:nvSpPr>
          <p:spPr>
            <a:xfrm>
              <a:off x="6146917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  <p:sp>
          <p:nvSpPr>
            <p:cNvPr id="38" name="Oval 36"/>
            <p:cNvSpPr/>
            <p:nvPr/>
          </p:nvSpPr>
          <p:spPr>
            <a:xfrm>
              <a:off x="6296538" y="3343939"/>
              <a:ext cx="85061" cy="850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8D2A6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80" y="1174906"/>
            <a:ext cx="2135869" cy="8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48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3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7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 smtClean="0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48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Marketing</a:t>
            </a:r>
            <a:r>
              <a:rPr lang="zh-CN" altLang="en-US" sz="48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48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Research</a:t>
            </a:r>
            <a:endParaRPr lang="en-US" altLang="zh-CN" sz="48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0" name="矩形 70"/>
          <p:cNvSpPr>
            <a:spLocks noChangeArrowheads="1"/>
          </p:cNvSpPr>
          <p:nvPr/>
        </p:nvSpPr>
        <p:spPr bwMode="auto">
          <a:xfrm>
            <a:off x="1300534" y="5380000"/>
            <a:ext cx="95704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 to know what our potential users need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28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3" r="1858" b="1940"/>
          <a:stretch/>
        </p:blipFill>
        <p:spPr>
          <a:xfrm>
            <a:off x="6400800" y="831516"/>
            <a:ext cx="5789613" cy="602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69"/>
          <p:cNvSpPr>
            <a:spLocks noChangeArrowheads="1"/>
          </p:cNvSpPr>
          <p:nvPr/>
        </p:nvSpPr>
        <p:spPr bwMode="auto">
          <a:xfrm>
            <a:off x="4728704" y="1375703"/>
            <a:ext cx="35700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54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Confused</a:t>
            </a:r>
            <a:endParaRPr lang="en-US" altLang="zh-CN" sz="5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" name="矩形 69"/>
          <p:cNvSpPr>
            <a:spLocks noChangeArrowheads="1"/>
          </p:cNvSpPr>
          <p:nvPr/>
        </p:nvSpPr>
        <p:spPr bwMode="auto">
          <a:xfrm>
            <a:off x="5312882" y="2223092"/>
            <a:ext cx="31128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4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Lonely</a:t>
            </a:r>
            <a:endParaRPr lang="en-US" altLang="zh-CN" sz="4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矩形 69"/>
          <p:cNvSpPr>
            <a:spLocks noChangeArrowheads="1"/>
          </p:cNvSpPr>
          <p:nvPr/>
        </p:nvSpPr>
        <p:spPr bwMode="auto">
          <a:xfrm>
            <a:off x="6857290" y="185577"/>
            <a:ext cx="32652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4800" b="1" dirty="0" smtClean="0">
                <a:solidFill>
                  <a:srgbClr val="03A6A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Isolated</a:t>
            </a:r>
            <a:endParaRPr lang="en-US" altLang="zh-CN" sz="4800" b="1" dirty="0">
              <a:solidFill>
                <a:srgbClr val="03A6A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矩形 69"/>
          <p:cNvSpPr>
            <a:spLocks noChangeArrowheads="1"/>
          </p:cNvSpPr>
          <p:nvPr/>
        </p:nvSpPr>
        <p:spPr bwMode="auto">
          <a:xfrm>
            <a:off x="5596043" y="3376862"/>
            <a:ext cx="32652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Helpless</a:t>
            </a:r>
            <a:endParaRPr lang="en-US" altLang="zh-CN" sz="36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矩形 69"/>
          <p:cNvSpPr>
            <a:spLocks noChangeArrowheads="1"/>
          </p:cNvSpPr>
          <p:nvPr/>
        </p:nvSpPr>
        <p:spPr bwMode="auto">
          <a:xfrm>
            <a:off x="9256294" y="793938"/>
            <a:ext cx="35700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3600" b="1" dirty="0" smtClean="0">
                <a:solidFill>
                  <a:srgbClr val="14B28B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Nervous</a:t>
            </a:r>
            <a:endParaRPr lang="en-US" altLang="zh-CN" sz="3600" b="1" dirty="0">
              <a:solidFill>
                <a:srgbClr val="14B28B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矩形 69"/>
          <p:cNvSpPr>
            <a:spLocks noChangeArrowheads="1"/>
          </p:cNvSpPr>
          <p:nvPr/>
        </p:nvSpPr>
        <p:spPr bwMode="auto">
          <a:xfrm>
            <a:off x="5772506" y="940633"/>
            <a:ext cx="3265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2400" b="1" dirty="0" smtClean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Anxious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" name="矩形 69"/>
          <p:cNvSpPr>
            <a:spLocks noChangeArrowheads="1"/>
          </p:cNvSpPr>
          <p:nvPr/>
        </p:nvSpPr>
        <p:spPr bwMode="auto">
          <a:xfrm>
            <a:off x="9968937" y="2325627"/>
            <a:ext cx="3265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24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Passive</a:t>
            </a:r>
            <a:endParaRPr lang="en-US" altLang="zh-CN" sz="24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1237789" y="2417961"/>
            <a:ext cx="3898758" cy="2677626"/>
          </a:xfrm>
          <a:prstGeom prst="rect">
            <a:avLst/>
          </a:prstGeom>
          <a:noFill/>
          <a:ln>
            <a:noFill/>
          </a:ln>
        </p:spPr>
        <p:txBody>
          <a:bodyPr wrap="square" lIns="91409" tIns="45705" rIns="91409" bIns="45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342900" indent="-342900" defTabSz="913370">
              <a:spcBef>
                <a:spcPct val="0"/>
              </a:spcBef>
              <a:defRPr/>
            </a:pP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A great number of international students are facing cultural challenges and they </a:t>
            </a:r>
            <a:r>
              <a:rPr lang="en-US" altLang="zh-CN" sz="24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find hard to merge into the local society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. (Mori, 2000)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623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77" b="92826" l="9961" r="89844">
                        <a14:foregroundMark x1="60449" y1="41142" x2="59863" y2="42606"/>
                        <a14:foregroundMark x1="57031" y1="43045" x2="56836" y2="43192"/>
                        <a14:foregroundMark x1="60938" y1="21816" x2="61523" y2="22108"/>
                        <a14:foregroundMark x1="65137" y1="24158" x2="65234" y2="24597"/>
                        <a14:foregroundMark x1="65039" y1="31479" x2="64648" y2="31918"/>
                        <a14:foregroundMark x1="69727" y1="46852" x2="70020" y2="48023"/>
                        <a14:foregroundMark x1="68945" y1="43045" x2="69434" y2="43192"/>
                        <a14:foregroundMark x1="58691" y1="22694" x2="57910" y2="22987"/>
                        <a14:foregroundMark x1="59961" y1="20937" x2="60352" y2="21083"/>
                        <a14:foregroundMark x1="64551" y1="86676" x2="65039" y2="87848"/>
                        <a14:foregroundMark x1="69336" y1="89898" x2="68164" y2="92826"/>
                        <a14:foregroundMark x1="60840" y1="90337" x2="59766" y2="90630"/>
                        <a14:foregroundMark x1="65625" y1="41142" x2="65430" y2="41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52" t="14523" r="20736" b="5689"/>
          <a:stretch/>
        </p:blipFill>
        <p:spPr>
          <a:xfrm>
            <a:off x="3968433" y="371954"/>
            <a:ext cx="3987800" cy="648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矩形 3"/>
          <p:cNvSpPr/>
          <p:nvPr/>
        </p:nvSpPr>
        <p:spPr>
          <a:xfrm>
            <a:off x="1368302" y="2009329"/>
            <a:ext cx="3658822" cy="175431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sz="2400" dirty="0" smtClean="0">
                <a:solidFill>
                  <a:srgbClr val="18D2A6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Students do need a platform to </a:t>
            </a:r>
            <a:r>
              <a:rPr lang="en-US" altLang="zh-CN" sz="2800" b="1" u="sng" dirty="0">
                <a:solidFill>
                  <a:srgbClr val="18D2A6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help </a:t>
            </a:r>
            <a:r>
              <a:rPr lang="en-US" altLang="zh-CN" sz="2800" b="1" u="sng" dirty="0" smtClean="0">
                <a:solidFill>
                  <a:srgbClr val="18D2A6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promote cultural exchange</a:t>
            </a:r>
            <a:endParaRPr lang="zh-CN" altLang="en-US" sz="2800" b="1" u="sng" dirty="0">
              <a:solidFill>
                <a:srgbClr val="18D2A6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38010" y="3732544"/>
            <a:ext cx="3033581" cy="132343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31" tIns="45716" rIns="91431" bIns="45716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1983B7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The</a:t>
            </a:r>
            <a:r>
              <a:rPr lang="zh-CN" altLang="en-US" sz="2400" dirty="0" smtClean="0">
                <a:solidFill>
                  <a:srgbClr val="1983B7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</a:t>
            </a:r>
            <a:r>
              <a:rPr lang="en-US" altLang="zh-CN" sz="2400" dirty="0" smtClean="0">
                <a:solidFill>
                  <a:srgbClr val="1983B7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platform should be  </a:t>
            </a:r>
            <a:r>
              <a:rPr lang="en-US" altLang="zh-CN" sz="2800" b="1" u="sng" dirty="0" smtClean="0">
                <a:solidFill>
                  <a:srgbClr val="1983B7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reliable </a:t>
            </a:r>
            <a:r>
              <a:rPr lang="en-US" altLang="zh-CN" sz="2800" b="1" u="sng" dirty="0">
                <a:solidFill>
                  <a:srgbClr val="1983B7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and </a:t>
            </a:r>
            <a:r>
              <a:rPr lang="en-US" altLang="zh-CN" sz="2800" b="1" u="sng" dirty="0" smtClean="0">
                <a:solidFill>
                  <a:srgbClr val="1983B7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diversified </a:t>
            </a:r>
            <a:endParaRPr lang="en-US" altLang="zh-CN" sz="2800" b="1" u="sng" dirty="0">
              <a:solidFill>
                <a:srgbClr val="1983B7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1078226" y="1918154"/>
            <a:ext cx="3602261" cy="1936669"/>
          </a:xfrm>
          <a:prstGeom prst="wedgeRoundRectCallout">
            <a:avLst>
              <a:gd name="adj1" fmla="val 57508"/>
              <a:gd name="adj2" fmla="val 33512"/>
              <a:gd name="adj3" fmla="val 16667"/>
            </a:avLst>
          </a:prstGeom>
          <a:noFill/>
          <a:ln w="38100">
            <a:solidFill>
              <a:srgbClr val="18D2A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标注 21"/>
          <p:cNvSpPr/>
          <p:nvPr/>
        </p:nvSpPr>
        <p:spPr>
          <a:xfrm>
            <a:off x="7637416" y="3549631"/>
            <a:ext cx="3029703" cy="1710844"/>
          </a:xfrm>
          <a:prstGeom prst="wedgeRoundRectCallout">
            <a:avLst>
              <a:gd name="adj1" fmla="val -59621"/>
              <a:gd name="adj2" fmla="val -16543"/>
              <a:gd name="adj3" fmla="val 16667"/>
            </a:avLst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24" y="3672472"/>
            <a:ext cx="1789040" cy="7325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67537" y="47484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4" name="圆角矩形标注 23"/>
          <p:cNvSpPr/>
          <p:nvPr/>
        </p:nvSpPr>
        <p:spPr>
          <a:xfrm>
            <a:off x="7280618" y="891909"/>
            <a:ext cx="3029703" cy="1710844"/>
          </a:xfrm>
          <a:prstGeom prst="wedgeRoundRectCallout">
            <a:avLst>
              <a:gd name="adj1" fmla="val -61739"/>
              <a:gd name="adj2" fmla="val 48156"/>
              <a:gd name="adj3" fmla="val 16667"/>
            </a:avLst>
          </a:prstGeom>
          <a:noFill/>
          <a:ln w="38100">
            <a:solidFill>
              <a:srgbClr val="EB51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450746" y="981330"/>
            <a:ext cx="3033581" cy="16927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31" tIns="45716" rIns="91431" bIns="45716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EB5145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The connection and interaction among peers should be </a:t>
            </a:r>
            <a:r>
              <a:rPr lang="en-US" altLang="zh-CN" sz="2800" b="1" u="sng" dirty="0" smtClean="0">
                <a:solidFill>
                  <a:srgbClr val="EB5145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convenient</a:t>
            </a:r>
            <a:endParaRPr lang="en-US" altLang="zh-CN" sz="3200" b="1" u="sng" dirty="0">
              <a:solidFill>
                <a:srgbClr val="EB5145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34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-1" y="1465836"/>
            <a:ext cx="12190413" cy="1252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5" name="Oval 6"/>
          <p:cNvSpPr>
            <a:spLocks noChangeArrowheads="1"/>
          </p:cNvSpPr>
          <p:nvPr/>
        </p:nvSpPr>
        <p:spPr bwMode="auto">
          <a:xfrm>
            <a:off x="1418197" y="3271698"/>
            <a:ext cx="1412583" cy="1413779"/>
          </a:xfrm>
          <a:prstGeom prst="ellipse">
            <a:avLst/>
          </a:prstGeom>
          <a:solidFill>
            <a:schemeClr val="accent1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96" name="Oval 7"/>
          <p:cNvSpPr>
            <a:spLocks noChangeArrowheads="1"/>
          </p:cNvSpPr>
          <p:nvPr/>
        </p:nvSpPr>
        <p:spPr bwMode="auto">
          <a:xfrm>
            <a:off x="3756075" y="3624766"/>
            <a:ext cx="707045" cy="706639"/>
          </a:xfrm>
          <a:prstGeom prst="ellipse">
            <a:avLst/>
          </a:prstGeom>
          <a:solidFill>
            <a:schemeClr val="accent2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97" name="Oval 8"/>
          <p:cNvSpPr>
            <a:spLocks noChangeArrowheads="1"/>
          </p:cNvSpPr>
          <p:nvPr/>
        </p:nvSpPr>
        <p:spPr bwMode="auto">
          <a:xfrm>
            <a:off x="5388411" y="3271698"/>
            <a:ext cx="1412080" cy="1413779"/>
          </a:xfrm>
          <a:prstGeom prst="ellipse">
            <a:avLst/>
          </a:prstGeom>
          <a:solidFill>
            <a:schemeClr val="accent3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98" name="Oval 9"/>
          <p:cNvSpPr>
            <a:spLocks noChangeArrowheads="1"/>
          </p:cNvSpPr>
          <p:nvPr/>
        </p:nvSpPr>
        <p:spPr bwMode="auto">
          <a:xfrm>
            <a:off x="7727295" y="3624766"/>
            <a:ext cx="705537" cy="706639"/>
          </a:xfrm>
          <a:prstGeom prst="ellipse">
            <a:avLst/>
          </a:prstGeom>
          <a:solidFill>
            <a:schemeClr val="accent4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99" name="Oval 10"/>
          <p:cNvSpPr>
            <a:spLocks noChangeArrowheads="1"/>
          </p:cNvSpPr>
          <p:nvPr/>
        </p:nvSpPr>
        <p:spPr bwMode="auto">
          <a:xfrm>
            <a:off x="9359635" y="3271698"/>
            <a:ext cx="1412583" cy="1413779"/>
          </a:xfrm>
          <a:prstGeom prst="ellipse">
            <a:avLst/>
          </a:prstGeom>
          <a:solidFill>
            <a:schemeClr val="accent1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00" name="Oval 11"/>
          <p:cNvSpPr>
            <a:spLocks noChangeArrowheads="1"/>
          </p:cNvSpPr>
          <p:nvPr/>
        </p:nvSpPr>
        <p:spPr bwMode="auto">
          <a:xfrm>
            <a:off x="3225035" y="3909436"/>
            <a:ext cx="136782" cy="137807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01" name="Oval 12"/>
          <p:cNvSpPr>
            <a:spLocks noChangeArrowheads="1"/>
          </p:cNvSpPr>
          <p:nvPr/>
        </p:nvSpPr>
        <p:spPr bwMode="auto">
          <a:xfrm>
            <a:off x="4857374" y="3909436"/>
            <a:ext cx="136280" cy="137807"/>
          </a:xfrm>
          <a:prstGeom prst="ellipse">
            <a:avLst/>
          </a:prstGeom>
          <a:solidFill>
            <a:schemeClr val="accent3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02" name="Oval 13"/>
          <p:cNvSpPr>
            <a:spLocks noChangeArrowheads="1"/>
          </p:cNvSpPr>
          <p:nvPr/>
        </p:nvSpPr>
        <p:spPr bwMode="auto">
          <a:xfrm>
            <a:off x="7195253" y="3909436"/>
            <a:ext cx="137789" cy="137807"/>
          </a:xfrm>
          <a:prstGeom prst="ellipse">
            <a:avLst/>
          </a:prstGeom>
          <a:solidFill>
            <a:schemeClr val="accent3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03" name="Oval 14"/>
          <p:cNvSpPr>
            <a:spLocks noChangeArrowheads="1"/>
          </p:cNvSpPr>
          <p:nvPr/>
        </p:nvSpPr>
        <p:spPr bwMode="auto">
          <a:xfrm>
            <a:off x="8827089" y="3909436"/>
            <a:ext cx="138291" cy="137807"/>
          </a:xfrm>
          <a:prstGeom prst="ellipse">
            <a:avLst/>
          </a:prstGeom>
          <a:solidFill>
            <a:schemeClr val="accent4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04" name="Line 15"/>
          <p:cNvSpPr>
            <a:spLocks noChangeShapeType="1"/>
          </p:cNvSpPr>
          <p:nvPr/>
        </p:nvSpPr>
        <p:spPr bwMode="auto">
          <a:xfrm>
            <a:off x="2123733" y="4602924"/>
            <a:ext cx="0" cy="499426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05" name="Line 16"/>
          <p:cNvSpPr>
            <a:spLocks noChangeShapeType="1"/>
          </p:cNvSpPr>
          <p:nvPr/>
        </p:nvSpPr>
        <p:spPr bwMode="auto">
          <a:xfrm>
            <a:off x="4110098" y="4410871"/>
            <a:ext cx="0" cy="305287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06" name="Line 17"/>
          <p:cNvSpPr>
            <a:spLocks noChangeShapeType="1"/>
          </p:cNvSpPr>
          <p:nvPr/>
        </p:nvSpPr>
        <p:spPr bwMode="auto">
          <a:xfrm>
            <a:off x="6094954" y="4602924"/>
            <a:ext cx="0" cy="499426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07" name="Line 18"/>
          <p:cNvSpPr>
            <a:spLocks noChangeShapeType="1"/>
          </p:cNvSpPr>
          <p:nvPr/>
        </p:nvSpPr>
        <p:spPr bwMode="auto">
          <a:xfrm>
            <a:off x="8080314" y="4410871"/>
            <a:ext cx="0" cy="305287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08" name="Line 19"/>
          <p:cNvSpPr>
            <a:spLocks noChangeShapeType="1"/>
          </p:cNvSpPr>
          <p:nvPr/>
        </p:nvSpPr>
        <p:spPr bwMode="auto">
          <a:xfrm>
            <a:off x="10065172" y="4602924"/>
            <a:ext cx="0" cy="499426"/>
          </a:xfrm>
          <a:prstGeom prst="line">
            <a:avLst/>
          </a:prstGeom>
          <a:noFill/>
          <a:ln w="4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09" name="Freeform 24"/>
          <p:cNvSpPr>
            <a:spLocks noEditPoints="1"/>
          </p:cNvSpPr>
          <p:nvPr/>
        </p:nvSpPr>
        <p:spPr bwMode="auto">
          <a:xfrm>
            <a:off x="3915495" y="3783962"/>
            <a:ext cx="388200" cy="388252"/>
          </a:xfrm>
          <a:custGeom>
            <a:avLst/>
            <a:gdLst>
              <a:gd name="T0" fmla="*/ 919 w 1838"/>
              <a:gd name="T1" fmla="*/ 0 h 1838"/>
              <a:gd name="T2" fmla="*/ 0 w 1838"/>
              <a:gd name="T3" fmla="*/ 919 h 1838"/>
              <a:gd name="T4" fmla="*/ 919 w 1838"/>
              <a:gd name="T5" fmla="*/ 1838 h 1838"/>
              <a:gd name="T6" fmla="*/ 1838 w 1838"/>
              <a:gd name="T7" fmla="*/ 919 h 1838"/>
              <a:gd name="T8" fmla="*/ 919 w 1838"/>
              <a:gd name="T9" fmla="*/ 0 h 1838"/>
              <a:gd name="T10" fmla="*/ 919 w 1838"/>
              <a:gd name="T11" fmla="*/ 1608 h 1838"/>
              <a:gd name="T12" fmla="*/ 919 w 1838"/>
              <a:gd name="T13" fmla="*/ 1608 h 1838"/>
              <a:gd name="T14" fmla="*/ 230 w 1838"/>
              <a:gd name="T15" fmla="*/ 919 h 1838"/>
              <a:gd name="T16" fmla="*/ 919 w 1838"/>
              <a:gd name="T17" fmla="*/ 230 h 1838"/>
              <a:gd name="T18" fmla="*/ 1608 w 1838"/>
              <a:gd name="T19" fmla="*/ 919 h 1838"/>
              <a:gd name="T20" fmla="*/ 919 w 1838"/>
              <a:gd name="T21" fmla="*/ 1608 h 1838"/>
              <a:gd name="T22" fmla="*/ 1493 w 1838"/>
              <a:gd name="T23" fmla="*/ 919 h 1838"/>
              <a:gd name="T24" fmla="*/ 1493 w 1838"/>
              <a:gd name="T25" fmla="*/ 919 h 1838"/>
              <a:gd name="T26" fmla="*/ 1378 w 1838"/>
              <a:gd name="T27" fmla="*/ 1034 h 1838"/>
              <a:gd name="T28" fmla="*/ 919 w 1838"/>
              <a:gd name="T29" fmla="*/ 1034 h 1838"/>
              <a:gd name="T30" fmla="*/ 804 w 1838"/>
              <a:gd name="T31" fmla="*/ 919 h 1838"/>
              <a:gd name="T32" fmla="*/ 804 w 1838"/>
              <a:gd name="T33" fmla="*/ 460 h 1838"/>
              <a:gd name="T34" fmla="*/ 919 w 1838"/>
              <a:gd name="T35" fmla="*/ 345 h 1838"/>
              <a:gd name="T36" fmla="*/ 1034 w 1838"/>
              <a:gd name="T37" fmla="*/ 460 h 1838"/>
              <a:gd name="T38" fmla="*/ 1034 w 1838"/>
              <a:gd name="T39" fmla="*/ 804 h 1838"/>
              <a:gd name="T40" fmla="*/ 1378 w 1838"/>
              <a:gd name="T41" fmla="*/ 804 h 1838"/>
              <a:gd name="T42" fmla="*/ 1493 w 1838"/>
              <a:gd name="T43" fmla="*/ 919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38" h="1838">
                <a:moveTo>
                  <a:pt x="919" y="0"/>
                </a:moveTo>
                <a:cubicBezTo>
                  <a:pt x="411" y="0"/>
                  <a:pt x="0" y="412"/>
                  <a:pt x="0" y="919"/>
                </a:cubicBezTo>
                <a:cubicBezTo>
                  <a:pt x="0" y="1427"/>
                  <a:pt x="411" y="1838"/>
                  <a:pt x="919" y="1838"/>
                </a:cubicBezTo>
                <a:cubicBezTo>
                  <a:pt x="1426" y="1838"/>
                  <a:pt x="1838" y="1427"/>
                  <a:pt x="1838" y="919"/>
                </a:cubicBezTo>
                <a:cubicBezTo>
                  <a:pt x="1838" y="412"/>
                  <a:pt x="1426" y="0"/>
                  <a:pt x="919" y="0"/>
                </a:cubicBezTo>
                <a:close/>
                <a:moveTo>
                  <a:pt x="919" y="1608"/>
                </a:moveTo>
                <a:cubicBezTo>
                  <a:pt x="919" y="1608"/>
                  <a:pt x="919" y="1608"/>
                  <a:pt x="919" y="1608"/>
                </a:cubicBezTo>
                <a:cubicBezTo>
                  <a:pt x="539" y="1608"/>
                  <a:pt x="230" y="1299"/>
                  <a:pt x="230" y="919"/>
                </a:cubicBezTo>
                <a:cubicBezTo>
                  <a:pt x="230" y="539"/>
                  <a:pt x="539" y="230"/>
                  <a:pt x="919" y="230"/>
                </a:cubicBezTo>
                <a:cubicBezTo>
                  <a:pt x="1299" y="230"/>
                  <a:pt x="1608" y="539"/>
                  <a:pt x="1608" y="919"/>
                </a:cubicBezTo>
                <a:cubicBezTo>
                  <a:pt x="1608" y="1299"/>
                  <a:pt x="1299" y="1608"/>
                  <a:pt x="919" y="1608"/>
                </a:cubicBezTo>
                <a:close/>
                <a:moveTo>
                  <a:pt x="1493" y="919"/>
                </a:moveTo>
                <a:cubicBezTo>
                  <a:pt x="1493" y="919"/>
                  <a:pt x="1493" y="919"/>
                  <a:pt x="1493" y="919"/>
                </a:cubicBezTo>
                <a:cubicBezTo>
                  <a:pt x="1493" y="983"/>
                  <a:pt x="1442" y="1034"/>
                  <a:pt x="1378" y="1034"/>
                </a:cubicBezTo>
                <a:cubicBezTo>
                  <a:pt x="919" y="1034"/>
                  <a:pt x="919" y="1034"/>
                  <a:pt x="919" y="1034"/>
                </a:cubicBezTo>
                <a:cubicBezTo>
                  <a:pt x="856" y="1034"/>
                  <a:pt x="804" y="983"/>
                  <a:pt x="804" y="919"/>
                </a:cubicBezTo>
                <a:cubicBezTo>
                  <a:pt x="804" y="460"/>
                  <a:pt x="804" y="460"/>
                  <a:pt x="804" y="460"/>
                </a:cubicBezTo>
                <a:cubicBezTo>
                  <a:pt x="804" y="396"/>
                  <a:pt x="856" y="345"/>
                  <a:pt x="919" y="345"/>
                </a:cubicBezTo>
                <a:cubicBezTo>
                  <a:pt x="982" y="345"/>
                  <a:pt x="1034" y="396"/>
                  <a:pt x="1034" y="460"/>
                </a:cubicBezTo>
                <a:cubicBezTo>
                  <a:pt x="1034" y="804"/>
                  <a:pt x="1034" y="804"/>
                  <a:pt x="1034" y="804"/>
                </a:cubicBezTo>
                <a:cubicBezTo>
                  <a:pt x="1378" y="804"/>
                  <a:pt x="1378" y="804"/>
                  <a:pt x="1378" y="804"/>
                </a:cubicBezTo>
                <a:cubicBezTo>
                  <a:pt x="1442" y="804"/>
                  <a:pt x="1493" y="856"/>
                  <a:pt x="1493" y="9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10" name="Freeform 25"/>
          <p:cNvSpPr>
            <a:spLocks/>
          </p:cNvSpPr>
          <p:nvPr/>
        </p:nvSpPr>
        <p:spPr bwMode="auto">
          <a:xfrm>
            <a:off x="1897869" y="3569869"/>
            <a:ext cx="453237" cy="817442"/>
          </a:xfrm>
          <a:custGeom>
            <a:avLst/>
            <a:gdLst>
              <a:gd name="T0" fmla="*/ 604 w 637"/>
              <a:gd name="T1" fmla="*/ 610 h 1149"/>
              <a:gd name="T2" fmla="*/ 604 w 637"/>
              <a:gd name="T3" fmla="*/ 610 h 1149"/>
              <a:gd name="T4" fmla="*/ 637 w 637"/>
              <a:gd name="T5" fmla="*/ 739 h 1149"/>
              <a:gd name="T6" fmla="*/ 569 w 637"/>
              <a:gd name="T7" fmla="*/ 929 h 1149"/>
              <a:gd name="T8" fmla="*/ 373 w 637"/>
              <a:gd name="T9" fmla="*/ 1019 h 1149"/>
              <a:gd name="T10" fmla="*/ 373 w 637"/>
              <a:gd name="T11" fmla="*/ 1149 h 1149"/>
              <a:gd name="T12" fmla="*/ 264 w 637"/>
              <a:gd name="T13" fmla="*/ 1149 h 1149"/>
              <a:gd name="T14" fmla="*/ 264 w 637"/>
              <a:gd name="T15" fmla="*/ 1019 h 1149"/>
              <a:gd name="T16" fmla="*/ 0 w 637"/>
              <a:gd name="T17" fmla="*/ 771 h 1149"/>
              <a:gd name="T18" fmla="*/ 168 w 637"/>
              <a:gd name="T19" fmla="*/ 728 h 1149"/>
              <a:gd name="T20" fmla="*/ 323 w 637"/>
              <a:gd name="T21" fmla="*/ 870 h 1149"/>
              <a:gd name="T22" fmla="*/ 413 w 637"/>
              <a:gd name="T23" fmla="*/ 839 h 1149"/>
              <a:gd name="T24" fmla="*/ 442 w 637"/>
              <a:gd name="T25" fmla="*/ 766 h 1149"/>
              <a:gd name="T26" fmla="*/ 413 w 637"/>
              <a:gd name="T27" fmla="*/ 698 h 1149"/>
              <a:gd name="T28" fmla="*/ 284 w 637"/>
              <a:gd name="T29" fmla="*/ 640 h 1149"/>
              <a:gd name="T30" fmla="*/ 144 w 637"/>
              <a:gd name="T31" fmla="*/ 578 h 1149"/>
              <a:gd name="T32" fmla="*/ 62 w 637"/>
              <a:gd name="T33" fmla="*/ 493 h 1149"/>
              <a:gd name="T34" fmla="*/ 31 w 637"/>
              <a:gd name="T35" fmla="*/ 366 h 1149"/>
              <a:gd name="T36" fmla="*/ 87 w 637"/>
              <a:gd name="T37" fmla="*/ 194 h 1149"/>
              <a:gd name="T38" fmla="*/ 264 w 637"/>
              <a:gd name="T39" fmla="*/ 101 h 1149"/>
              <a:gd name="T40" fmla="*/ 264 w 637"/>
              <a:gd name="T41" fmla="*/ 0 h 1149"/>
              <a:gd name="T42" fmla="*/ 373 w 637"/>
              <a:gd name="T43" fmla="*/ 0 h 1149"/>
              <a:gd name="T44" fmla="*/ 373 w 637"/>
              <a:gd name="T45" fmla="*/ 101 h 1149"/>
              <a:gd name="T46" fmla="*/ 609 w 637"/>
              <a:gd name="T47" fmla="*/ 307 h 1149"/>
              <a:gd name="T48" fmla="*/ 459 w 637"/>
              <a:gd name="T49" fmla="*/ 369 h 1149"/>
              <a:gd name="T50" fmla="*/ 323 w 637"/>
              <a:gd name="T51" fmla="*/ 242 h 1149"/>
              <a:gd name="T52" fmla="*/ 250 w 637"/>
              <a:gd name="T53" fmla="*/ 270 h 1149"/>
              <a:gd name="T54" fmla="*/ 222 w 637"/>
              <a:gd name="T55" fmla="*/ 339 h 1149"/>
              <a:gd name="T56" fmla="*/ 249 w 637"/>
              <a:gd name="T57" fmla="*/ 402 h 1149"/>
              <a:gd name="T58" fmla="*/ 364 w 637"/>
              <a:gd name="T59" fmla="*/ 456 h 1149"/>
              <a:gd name="T60" fmla="*/ 516 w 637"/>
              <a:gd name="T61" fmla="*/ 523 h 1149"/>
              <a:gd name="T62" fmla="*/ 604 w 637"/>
              <a:gd name="T63" fmla="*/ 610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7" h="1149">
                <a:moveTo>
                  <a:pt x="604" y="610"/>
                </a:moveTo>
                <a:cubicBezTo>
                  <a:pt x="604" y="610"/>
                  <a:pt x="604" y="610"/>
                  <a:pt x="604" y="610"/>
                </a:cubicBezTo>
                <a:cubicBezTo>
                  <a:pt x="626" y="647"/>
                  <a:pt x="637" y="690"/>
                  <a:pt x="637" y="739"/>
                </a:cubicBezTo>
                <a:cubicBezTo>
                  <a:pt x="637" y="815"/>
                  <a:pt x="614" y="879"/>
                  <a:pt x="569" y="929"/>
                </a:cubicBezTo>
                <a:cubicBezTo>
                  <a:pt x="523" y="980"/>
                  <a:pt x="458" y="1010"/>
                  <a:pt x="373" y="1019"/>
                </a:cubicBezTo>
                <a:cubicBezTo>
                  <a:pt x="373" y="1149"/>
                  <a:pt x="373" y="1149"/>
                  <a:pt x="373" y="1149"/>
                </a:cubicBezTo>
                <a:cubicBezTo>
                  <a:pt x="264" y="1149"/>
                  <a:pt x="264" y="1149"/>
                  <a:pt x="264" y="1149"/>
                </a:cubicBezTo>
                <a:cubicBezTo>
                  <a:pt x="264" y="1019"/>
                  <a:pt x="264" y="1019"/>
                  <a:pt x="264" y="1019"/>
                </a:cubicBezTo>
                <a:cubicBezTo>
                  <a:pt x="122" y="1005"/>
                  <a:pt x="34" y="922"/>
                  <a:pt x="0" y="771"/>
                </a:cubicBezTo>
                <a:cubicBezTo>
                  <a:pt x="168" y="728"/>
                  <a:pt x="168" y="728"/>
                  <a:pt x="168" y="728"/>
                </a:cubicBezTo>
                <a:cubicBezTo>
                  <a:pt x="184" y="822"/>
                  <a:pt x="235" y="870"/>
                  <a:pt x="323" y="870"/>
                </a:cubicBezTo>
                <a:cubicBezTo>
                  <a:pt x="364" y="870"/>
                  <a:pt x="394" y="860"/>
                  <a:pt x="413" y="839"/>
                </a:cubicBezTo>
                <a:cubicBezTo>
                  <a:pt x="432" y="819"/>
                  <a:pt x="442" y="795"/>
                  <a:pt x="442" y="766"/>
                </a:cubicBezTo>
                <a:cubicBezTo>
                  <a:pt x="442" y="736"/>
                  <a:pt x="432" y="714"/>
                  <a:pt x="413" y="698"/>
                </a:cubicBezTo>
                <a:cubicBezTo>
                  <a:pt x="394" y="683"/>
                  <a:pt x="351" y="664"/>
                  <a:pt x="284" y="640"/>
                </a:cubicBezTo>
                <a:cubicBezTo>
                  <a:pt x="225" y="619"/>
                  <a:pt x="178" y="599"/>
                  <a:pt x="144" y="578"/>
                </a:cubicBezTo>
                <a:cubicBezTo>
                  <a:pt x="111" y="558"/>
                  <a:pt x="83" y="530"/>
                  <a:pt x="62" y="493"/>
                </a:cubicBezTo>
                <a:cubicBezTo>
                  <a:pt x="41" y="457"/>
                  <a:pt x="31" y="414"/>
                  <a:pt x="31" y="366"/>
                </a:cubicBezTo>
                <a:cubicBezTo>
                  <a:pt x="31" y="302"/>
                  <a:pt x="50" y="245"/>
                  <a:pt x="87" y="194"/>
                </a:cubicBezTo>
                <a:cubicBezTo>
                  <a:pt x="125" y="143"/>
                  <a:pt x="184" y="112"/>
                  <a:pt x="264" y="101"/>
                </a:cubicBezTo>
                <a:cubicBezTo>
                  <a:pt x="264" y="0"/>
                  <a:pt x="264" y="0"/>
                  <a:pt x="264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73" y="101"/>
                  <a:pt x="373" y="101"/>
                  <a:pt x="373" y="101"/>
                </a:cubicBezTo>
                <a:cubicBezTo>
                  <a:pt x="494" y="115"/>
                  <a:pt x="573" y="184"/>
                  <a:pt x="609" y="307"/>
                </a:cubicBezTo>
                <a:cubicBezTo>
                  <a:pt x="459" y="369"/>
                  <a:pt x="459" y="369"/>
                  <a:pt x="459" y="369"/>
                </a:cubicBezTo>
                <a:cubicBezTo>
                  <a:pt x="430" y="284"/>
                  <a:pt x="385" y="242"/>
                  <a:pt x="323" y="242"/>
                </a:cubicBezTo>
                <a:cubicBezTo>
                  <a:pt x="293" y="242"/>
                  <a:pt x="268" y="252"/>
                  <a:pt x="250" y="270"/>
                </a:cubicBezTo>
                <a:cubicBezTo>
                  <a:pt x="231" y="289"/>
                  <a:pt x="222" y="312"/>
                  <a:pt x="222" y="339"/>
                </a:cubicBezTo>
                <a:cubicBezTo>
                  <a:pt x="222" y="366"/>
                  <a:pt x="231" y="387"/>
                  <a:pt x="249" y="402"/>
                </a:cubicBezTo>
                <a:cubicBezTo>
                  <a:pt x="267" y="416"/>
                  <a:pt x="305" y="435"/>
                  <a:pt x="364" y="456"/>
                </a:cubicBezTo>
                <a:cubicBezTo>
                  <a:pt x="428" y="480"/>
                  <a:pt x="479" y="502"/>
                  <a:pt x="516" y="523"/>
                </a:cubicBezTo>
                <a:cubicBezTo>
                  <a:pt x="552" y="544"/>
                  <a:pt x="582" y="573"/>
                  <a:pt x="604" y="6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11" name="Freeform 26"/>
          <p:cNvSpPr>
            <a:spLocks noEditPoints="1"/>
          </p:cNvSpPr>
          <p:nvPr/>
        </p:nvSpPr>
        <p:spPr bwMode="auto">
          <a:xfrm>
            <a:off x="5716134" y="3611516"/>
            <a:ext cx="756635" cy="734144"/>
          </a:xfrm>
          <a:custGeom>
            <a:avLst/>
            <a:gdLst>
              <a:gd name="T0" fmla="*/ 1687 w 1687"/>
              <a:gd name="T1" fmla="*/ 89 h 1637"/>
              <a:gd name="T2" fmla="*/ 1598 w 1687"/>
              <a:gd name="T3" fmla="*/ 0 h 1637"/>
              <a:gd name="T4" fmla="*/ 959 w 1687"/>
              <a:gd name="T5" fmla="*/ 0 h 1637"/>
              <a:gd name="T6" fmla="*/ 869 w 1687"/>
              <a:gd name="T7" fmla="*/ 89 h 1637"/>
              <a:gd name="T8" fmla="*/ 869 w 1687"/>
              <a:gd name="T9" fmla="*/ 755 h 1637"/>
              <a:gd name="T10" fmla="*/ 920 w 1687"/>
              <a:gd name="T11" fmla="*/ 755 h 1637"/>
              <a:gd name="T12" fmla="*/ 920 w 1687"/>
              <a:gd name="T13" fmla="*/ 190 h 1637"/>
              <a:gd name="T14" fmla="*/ 1636 w 1687"/>
              <a:gd name="T15" fmla="*/ 190 h 1637"/>
              <a:gd name="T16" fmla="*/ 1636 w 1687"/>
              <a:gd name="T17" fmla="*/ 1214 h 1637"/>
              <a:gd name="T18" fmla="*/ 1535 w 1687"/>
              <a:gd name="T19" fmla="*/ 1214 h 1637"/>
              <a:gd name="T20" fmla="*/ 1535 w 1687"/>
              <a:gd name="T21" fmla="*/ 1469 h 1637"/>
              <a:gd name="T22" fmla="*/ 1598 w 1687"/>
              <a:gd name="T23" fmla="*/ 1469 h 1637"/>
              <a:gd name="T24" fmla="*/ 1687 w 1687"/>
              <a:gd name="T25" fmla="*/ 1380 h 1637"/>
              <a:gd name="T26" fmla="*/ 1687 w 1687"/>
              <a:gd name="T27" fmla="*/ 89 h 1637"/>
              <a:gd name="T28" fmla="*/ 1687 w 1687"/>
              <a:gd name="T29" fmla="*/ 89 h 1637"/>
              <a:gd name="T30" fmla="*/ 1548 w 1687"/>
              <a:gd name="T31" fmla="*/ 108 h 1637"/>
              <a:gd name="T32" fmla="*/ 1548 w 1687"/>
              <a:gd name="T33" fmla="*/ 108 h 1637"/>
              <a:gd name="T34" fmla="*/ 1008 w 1687"/>
              <a:gd name="T35" fmla="*/ 108 h 1637"/>
              <a:gd name="T36" fmla="*/ 990 w 1687"/>
              <a:gd name="T37" fmla="*/ 89 h 1637"/>
              <a:gd name="T38" fmla="*/ 1008 w 1687"/>
              <a:gd name="T39" fmla="*/ 71 h 1637"/>
              <a:gd name="T40" fmla="*/ 1548 w 1687"/>
              <a:gd name="T41" fmla="*/ 71 h 1637"/>
              <a:gd name="T42" fmla="*/ 1567 w 1687"/>
              <a:gd name="T43" fmla="*/ 89 h 1637"/>
              <a:gd name="T44" fmla="*/ 1548 w 1687"/>
              <a:gd name="T45" fmla="*/ 108 h 1637"/>
              <a:gd name="T46" fmla="*/ 1470 w 1687"/>
              <a:gd name="T47" fmla="*/ 1548 h 1637"/>
              <a:gd name="T48" fmla="*/ 1381 w 1687"/>
              <a:gd name="T49" fmla="*/ 1637 h 1637"/>
              <a:gd name="T50" fmla="*/ 89 w 1687"/>
              <a:gd name="T51" fmla="*/ 1637 h 1637"/>
              <a:gd name="T52" fmla="*/ 0 w 1687"/>
              <a:gd name="T53" fmla="*/ 1548 h 1637"/>
              <a:gd name="T54" fmla="*/ 0 w 1687"/>
              <a:gd name="T55" fmla="*/ 908 h 1637"/>
              <a:gd name="T56" fmla="*/ 89 w 1687"/>
              <a:gd name="T57" fmla="*/ 819 h 1637"/>
              <a:gd name="T58" fmla="*/ 1381 w 1687"/>
              <a:gd name="T59" fmla="*/ 819 h 1637"/>
              <a:gd name="T60" fmla="*/ 1470 w 1687"/>
              <a:gd name="T61" fmla="*/ 908 h 1637"/>
              <a:gd name="T62" fmla="*/ 1470 w 1687"/>
              <a:gd name="T63" fmla="*/ 1548 h 1637"/>
              <a:gd name="T64" fmla="*/ 1399 w 1687"/>
              <a:gd name="T65" fmla="*/ 958 h 1637"/>
              <a:gd name="T66" fmla="*/ 1399 w 1687"/>
              <a:gd name="T67" fmla="*/ 958 h 1637"/>
              <a:gd name="T68" fmla="*/ 1399 w 1687"/>
              <a:gd name="T69" fmla="*/ 1498 h 1637"/>
              <a:gd name="T70" fmla="*/ 1380 w 1687"/>
              <a:gd name="T71" fmla="*/ 1517 h 1637"/>
              <a:gd name="T72" fmla="*/ 1362 w 1687"/>
              <a:gd name="T73" fmla="*/ 1498 h 1637"/>
              <a:gd name="T74" fmla="*/ 1362 w 1687"/>
              <a:gd name="T75" fmla="*/ 958 h 1637"/>
              <a:gd name="T76" fmla="*/ 1380 w 1687"/>
              <a:gd name="T77" fmla="*/ 939 h 1637"/>
              <a:gd name="T78" fmla="*/ 1399 w 1687"/>
              <a:gd name="T79" fmla="*/ 958 h 1637"/>
              <a:gd name="T80" fmla="*/ 65 w 1687"/>
              <a:gd name="T81" fmla="*/ 1228 h 1637"/>
              <a:gd name="T82" fmla="*/ 118 w 1687"/>
              <a:gd name="T83" fmla="*/ 1282 h 1637"/>
              <a:gd name="T84" fmla="*/ 172 w 1687"/>
              <a:gd name="T85" fmla="*/ 1228 h 1637"/>
              <a:gd name="T86" fmla="*/ 118 w 1687"/>
              <a:gd name="T87" fmla="*/ 1174 h 1637"/>
              <a:gd name="T88" fmla="*/ 65 w 1687"/>
              <a:gd name="T89" fmla="*/ 1228 h 1637"/>
              <a:gd name="T90" fmla="*/ 65 w 1687"/>
              <a:gd name="T91" fmla="*/ 1228 h 1637"/>
              <a:gd name="T92" fmla="*/ 255 w 1687"/>
              <a:gd name="T93" fmla="*/ 870 h 1637"/>
              <a:gd name="T94" fmla="*/ 255 w 1687"/>
              <a:gd name="T95" fmla="*/ 870 h 1637"/>
              <a:gd name="T96" fmla="*/ 1280 w 1687"/>
              <a:gd name="T97" fmla="*/ 870 h 1637"/>
              <a:gd name="T98" fmla="*/ 1280 w 1687"/>
              <a:gd name="T99" fmla="*/ 1586 h 1637"/>
              <a:gd name="T100" fmla="*/ 255 w 1687"/>
              <a:gd name="T101" fmla="*/ 1586 h 1637"/>
              <a:gd name="T102" fmla="*/ 255 w 1687"/>
              <a:gd name="T103" fmla="*/ 87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87" h="1637">
                <a:moveTo>
                  <a:pt x="1687" y="89"/>
                </a:moveTo>
                <a:cubicBezTo>
                  <a:pt x="1687" y="40"/>
                  <a:pt x="1647" y="0"/>
                  <a:pt x="1598" y="0"/>
                </a:cubicBezTo>
                <a:cubicBezTo>
                  <a:pt x="959" y="0"/>
                  <a:pt x="959" y="0"/>
                  <a:pt x="959" y="0"/>
                </a:cubicBezTo>
                <a:cubicBezTo>
                  <a:pt x="909" y="0"/>
                  <a:pt x="869" y="40"/>
                  <a:pt x="869" y="89"/>
                </a:cubicBezTo>
                <a:cubicBezTo>
                  <a:pt x="869" y="755"/>
                  <a:pt x="869" y="755"/>
                  <a:pt x="869" y="755"/>
                </a:cubicBezTo>
                <a:cubicBezTo>
                  <a:pt x="920" y="755"/>
                  <a:pt x="920" y="755"/>
                  <a:pt x="920" y="755"/>
                </a:cubicBezTo>
                <a:cubicBezTo>
                  <a:pt x="920" y="190"/>
                  <a:pt x="920" y="190"/>
                  <a:pt x="920" y="190"/>
                </a:cubicBezTo>
                <a:cubicBezTo>
                  <a:pt x="1636" y="190"/>
                  <a:pt x="1636" y="190"/>
                  <a:pt x="1636" y="190"/>
                </a:cubicBezTo>
                <a:cubicBezTo>
                  <a:pt x="1636" y="1214"/>
                  <a:pt x="1636" y="1214"/>
                  <a:pt x="1636" y="1214"/>
                </a:cubicBezTo>
                <a:cubicBezTo>
                  <a:pt x="1535" y="1214"/>
                  <a:pt x="1535" y="1214"/>
                  <a:pt x="1535" y="1214"/>
                </a:cubicBezTo>
                <a:cubicBezTo>
                  <a:pt x="1535" y="1469"/>
                  <a:pt x="1535" y="1469"/>
                  <a:pt x="1535" y="1469"/>
                </a:cubicBezTo>
                <a:cubicBezTo>
                  <a:pt x="1598" y="1469"/>
                  <a:pt x="1598" y="1469"/>
                  <a:pt x="1598" y="1469"/>
                </a:cubicBezTo>
                <a:cubicBezTo>
                  <a:pt x="1647" y="1469"/>
                  <a:pt x="1687" y="1430"/>
                  <a:pt x="1687" y="1380"/>
                </a:cubicBezTo>
                <a:cubicBezTo>
                  <a:pt x="1687" y="89"/>
                  <a:pt x="1687" y="89"/>
                  <a:pt x="1687" y="89"/>
                </a:cubicBezTo>
                <a:cubicBezTo>
                  <a:pt x="1687" y="89"/>
                  <a:pt x="1687" y="89"/>
                  <a:pt x="1687" y="89"/>
                </a:cubicBezTo>
                <a:close/>
                <a:moveTo>
                  <a:pt x="1548" y="108"/>
                </a:moveTo>
                <a:cubicBezTo>
                  <a:pt x="1548" y="108"/>
                  <a:pt x="1548" y="108"/>
                  <a:pt x="1548" y="108"/>
                </a:cubicBezTo>
                <a:cubicBezTo>
                  <a:pt x="1008" y="108"/>
                  <a:pt x="1008" y="108"/>
                  <a:pt x="1008" y="108"/>
                </a:cubicBezTo>
                <a:cubicBezTo>
                  <a:pt x="998" y="108"/>
                  <a:pt x="990" y="100"/>
                  <a:pt x="990" y="89"/>
                </a:cubicBezTo>
                <a:cubicBezTo>
                  <a:pt x="990" y="79"/>
                  <a:pt x="998" y="71"/>
                  <a:pt x="1008" y="71"/>
                </a:cubicBezTo>
                <a:cubicBezTo>
                  <a:pt x="1548" y="71"/>
                  <a:pt x="1548" y="71"/>
                  <a:pt x="1548" y="71"/>
                </a:cubicBezTo>
                <a:cubicBezTo>
                  <a:pt x="1558" y="71"/>
                  <a:pt x="1567" y="79"/>
                  <a:pt x="1567" y="89"/>
                </a:cubicBezTo>
                <a:cubicBezTo>
                  <a:pt x="1567" y="100"/>
                  <a:pt x="1558" y="108"/>
                  <a:pt x="1548" y="108"/>
                </a:cubicBezTo>
                <a:close/>
                <a:moveTo>
                  <a:pt x="1470" y="1548"/>
                </a:moveTo>
                <a:cubicBezTo>
                  <a:pt x="1470" y="1597"/>
                  <a:pt x="1430" y="1637"/>
                  <a:pt x="1381" y="1637"/>
                </a:cubicBezTo>
                <a:cubicBezTo>
                  <a:pt x="89" y="1637"/>
                  <a:pt x="89" y="1637"/>
                  <a:pt x="89" y="1637"/>
                </a:cubicBezTo>
                <a:cubicBezTo>
                  <a:pt x="40" y="1637"/>
                  <a:pt x="0" y="1597"/>
                  <a:pt x="0" y="1548"/>
                </a:cubicBezTo>
                <a:cubicBezTo>
                  <a:pt x="0" y="908"/>
                  <a:pt x="0" y="908"/>
                  <a:pt x="0" y="908"/>
                </a:cubicBezTo>
                <a:cubicBezTo>
                  <a:pt x="0" y="859"/>
                  <a:pt x="40" y="819"/>
                  <a:pt x="89" y="819"/>
                </a:cubicBezTo>
                <a:cubicBezTo>
                  <a:pt x="1381" y="819"/>
                  <a:pt x="1381" y="819"/>
                  <a:pt x="1381" y="819"/>
                </a:cubicBezTo>
                <a:cubicBezTo>
                  <a:pt x="1430" y="819"/>
                  <a:pt x="1470" y="859"/>
                  <a:pt x="1470" y="908"/>
                </a:cubicBezTo>
                <a:cubicBezTo>
                  <a:pt x="1470" y="1548"/>
                  <a:pt x="1470" y="1548"/>
                  <a:pt x="1470" y="1548"/>
                </a:cubicBezTo>
                <a:close/>
                <a:moveTo>
                  <a:pt x="1399" y="958"/>
                </a:moveTo>
                <a:cubicBezTo>
                  <a:pt x="1399" y="958"/>
                  <a:pt x="1399" y="958"/>
                  <a:pt x="1399" y="958"/>
                </a:cubicBezTo>
                <a:cubicBezTo>
                  <a:pt x="1399" y="1498"/>
                  <a:pt x="1399" y="1498"/>
                  <a:pt x="1399" y="1498"/>
                </a:cubicBezTo>
                <a:cubicBezTo>
                  <a:pt x="1399" y="1508"/>
                  <a:pt x="1391" y="1517"/>
                  <a:pt x="1380" y="1517"/>
                </a:cubicBezTo>
                <a:cubicBezTo>
                  <a:pt x="1370" y="1517"/>
                  <a:pt x="1362" y="1508"/>
                  <a:pt x="1362" y="1498"/>
                </a:cubicBezTo>
                <a:cubicBezTo>
                  <a:pt x="1362" y="958"/>
                  <a:pt x="1362" y="958"/>
                  <a:pt x="1362" y="958"/>
                </a:cubicBezTo>
                <a:cubicBezTo>
                  <a:pt x="1362" y="948"/>
                  <a:pt x="1370" y="939"/>
                  <a:pt x="1380" y="939"/>
                </a:cubicBezTo>
                <a:cubicBezTo>
                  <a:pt x="1391" y="939"/>
                  <a:pt x="1399" y="948"/>
                  <a:pt x="1399" y="958"/>
                </a:cubicBezTo>
                <a:close/>
                <a:moveTo>
                  <a:pt x="65" y="1228"/>
                </a:moveTo>
                <a:cubicBezTo>
                  <a:pt x="65" y="1258"/>
                  <a:pt x="88" y="1282"/>
                  <a:pt x="118" y="1282"/>
                </a:cubicBezTo>
                <a:cubicBezTo>
                  <a:pt x="148" y="1282"/>
                  <a:pt x="172" y="1258"/>
                  <a:pt x="172" y="1228"/>
                </a:cubicBezTo>
                <a:cubicBezTo>
                  <a:pt x="172" y="1198"/>
                  <a:pt x="148" y="1174"/>
                  <a:pt x="118" y="1174"/>
                </a:cubicBezTo>
                <a:cubicBezTo>
                  <a:pt x="88" y="1174"/>
                  <a:pt x="65" y="1198"/>
                  <a:pt x="65" y="1228"/>
                </a:cubicBezTo>
                <a:cubicBezTo>
                  <a:pt x="65" y="1228"/>
                  <a:pt x="65" y="1228"/>
                  <a:pt x="65" y="1228"/>
                </a:cubicBezTo>
                <a:close/>
                <a:moveTo>
                  <a:pt x="255" y="870"/>
                </a:moveTo>
                <a:cubicBezTo>
                  <a:pt x="255" y="870"/>
                  <a:pt x="255" y="870"/>
                  <a:pt x="255" y="870"/>
                </a:cubicBezTo>
                <a:cubicBezTo>
                  <a:pt x="1280" y="870"/>
                  <a:pt x="1280" y="870"/>
                  <a:pt x="1280" y="870"/>
                </a:cubicBezTo>
                <a:cubicBezTo>
                  <a:pt x="1280" y="1586"/>
                  <a:pt x="1280" y="1586"/>
                  <a:pt x="1280" y="1586"/>
                </a:cubicBezTo>
                <a:cubicBezTo>
                  <a:pt x="255" y="1586"/>
                  <a:pt x="255" y="1586"/>
                  <a:pt x="255" y="1586"/>
                </a:cubicBezTo>
                <a:lnTo>
                  <a:pt x="255" y="8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12" name="Freeform 27"/>
          <p:cNvSpPr>
            <a:spLocks noEditPoints="1"/>
          </p:cNvSpPr>
          <p:nvPr/>
        </p:nvSpPr>
        <p:spPr bwMode="auto">
          <a:xfrm>
            <a:off x="7891735" y="3789732"/>
            <a:ext cx="376662" cy="376712"/>
          </a:xfrm>
          <a:custGeom>
            <a:avLst/>
            <a:gdLst>
              <a:gd name="T0" fmla="*/ 1723 w 1838"/>
              <a:gd name="T1" fmla="*/ 0 h 1838"/>
              <a:gd name="T2" fmla="*/ 115 w 1838"/>
              <a:gd name="T3" fmla="*/ 0 h 1838"/>
              <a:gd name="T4" fmla="*/ 0 w 1838"/>
              <a:gd name="T5" fmla="*/ 115 h 1838"/>
              <a:gd name="T6" fmla="*/ 0 w 1838"/>
              <a:gd name="T7" fmla="*/ 1321 h 1838"/>
              <a:gd name="T8" fmla="*/ 115 w 1838"/>
              <a:gd name="T9" fmla="*/ 1436 h 1838"/>
              <a:gd name="T10" fmla="*/ 1723 w 1838"/>
              <a:gd name="T11" fmla="*/ 1436 h 1838"/>
              <a:gd name="T12" fmla="*/ 1838 w 1838"/>
              <a:gd name="T13" fmla="*/ 1321 h 1838"/>
              <a:gd name="T14" fmla="*/ 1838 w 1838"/>
              <a:gd name="T15" fmla="*/ 115 h 1838"/>
              <a:gd name="T16" fmla="*/ 1723 w 1838"/>
              <a:gd name="T17" fmla="*/ 0 h 1838"/>
              <a:gd name="T18" fmla="*/ 1723 w 1838"/>
              <a:gd name="T19" fmla="*/ 1034 h 1838"/>
              <a:gd name="T20" fmla="*/ 1723 w 1838"/>
              <a:gd name="T21" fmla="*/ 1034 h 1838"/>
              <a:gd name="T22" fmla="*/ 1608 w 1838"/>
              <a:gd name="T23" fmla="*/ 1149 h 1838"/>
              <a:gd name="T24" fmla="*/ 230 w 1838"/>
              <a:gd name="T25" fmla="*/ 1149 h 1838"/>
              <a:gd name="T26" fmla="*/ 115 w 1838"/>
              <a:gd name="T27" fmla="*/ 1034 h 1838"/>
              <a:gd name="T28" fmla="*/ 115 w 1838"/>
              <a:gd name="T29" fmla="*/ 230 h 1838"/>
              <a:gd name="T30" fmla="*/ 230 w 1838"/>
              <a:gd name="T31" fmla="*/ 115 h 1838"/>
              <a:gd name="T32" fmla="*/ 1608 w 1838"/>
              <a:gd name="T33" fmla="*/ 115 h 1838"/>
              <a:gd name="T34" fmla="*/ 1723 w 1838"/>
              <a:gd name="T35" fmla="*/ 230 h 1838"/>
              <a:gd name="T36" fmla="*/ 1723 w 1838"/>
              <a:gd name="T37" fmla="*/ 1034 h 1838"/>
              <a:gd name="T38" fmla="*/ 1034 w 1838"/>
              <a:gd name="T39" fmla="*/ 1493 h 1838"/>
              <a:gd name="T40" fmla="*/ 1034 w 1838"/>
              <a:gd name="T41" fmla="*/ 1493 h 1838"/>
              <a:gd name="T42" fmla="*/ 1091 w 1838"/>
              <a:gd name="T43" fmla="*/ 1551 h 1838"/>
              <a:gd name="T44" fmla="*/ 1091 w 1838"/>
              <a:gd name="T45" fmla="*/ 1608 h 1838"/>
              <a:gd name="T46" fmla="*/ 1137 w 1838"/>
              <a:gd name="T47" fmla="*/ 1700 h 1838"/>
              <a:gd name="T48" fmla="*/ 1275 w 1838"/>
              <a:gd name="T49" fmla="*/ 1804 h 1838"/>
              <a:gd name="T50" fmla="*/ 1264 w 1838"/>
              <a:gd name="T51" fmla="*/ 1838 h 1838"/>
              <a:gd name="T52" fmla="*/ 574 w 1838"/>
              <a:gd name="T53" fmla="*/ 1838 h 1838"/>
              <a:gd name="T54" fmla="*/ 563 w 1838"/>
              <a:gd name="T55" fmla="*/ 1804 h 1838"/>
              <a:gd name="T56" fmla="*/ 701 w 1838"/>
              <a:gd name="T57" fmla="*/ 1700 h 1838"/>
              <a:gd name="T58" fmla="*/ 747 w 1838"/>
              <a:gd name="T59" fmla="*/ 1608 h 1838"/>
              <a:gd name="T60" fmla="*/ 747 w 1838"/>
              <a:gd name="T61" fmla="*/ 1551 h 1838"/>
              <a:gd name="T62" fmla="*/ 804 w 1838"/>
              <a:gd name="T63" fmla="*/ 1493 h 1838"/>
              <a:gd name="T64" fmla="*/ 1034 w 1838"/>
              <a:gd name="T65" fmla="*/ 1493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38" h="1838">
                <a:moveTo>
                  <a:pt x="1723" y="0"/>
                </a:moveTo>
                <a:cubicBezTo>
                  <a:pt x="115" y="0"/>
                  <a:pt x="115" y="0"/>
                  <a:pt x="115" y="0"/>
                </a:cubicBezTo>
                <a:cubicBezTo>
                  <a:pt x="52" y="0"/>
                  <a:pt x="0" y="52"/>
                  <a:pt x="0" y="115"/>
                </a:cubicBezTo>
                <a:cubicBezTo>
                  <a:pt x="0" y="1321"/>
                  <a:pt x="0" y="1321"/>
                  <a:pt x="0" y="1321"/>
                </a:cubicBezTo>
                <a:cubicBezTo>
                  <a:pt x="0" y="1385"/>
                  <a:pt x="52" y="1436"/>
                  <a:pt x="115" y="1436"/>
                </a:cubicBezTo>
                <a:cubicBezTo>
                  <a:pt x="1723" y="1436"/>
                  <a:pt x="1723" y="1436"/>
                  <a:pt x="1723" y="1436"/>
                </a:cubicBezTo>
                <a:cubicBezTo>
                  <a:pt x="1786" y="1436"/>
                  <a:pt x="1838" y="1385"/>
                  <a:pt x="1838" y="1321"/>
                </a:cubicBezTo>
                <a:cubicBezTo>
                  <a:pt x="1838" y="115"/>
                  <a:pt x="1838" y="115"/>
                  <a:pt x="1838" y="115"/>
                </a:cubicBezTo>
                <a:cubicBezTo>
                  <a:pt x="1838" y="52"/>
                  <a:pt x="1786" y="0"/>
                  <a:pt x="1723" y="0"/>
                </a:cubicBezTo>
                <a:close/>
                <a:moveTo>
                  <a:pt x="1723" y="1034"/>
                </a:moveTo>
                <a:cubicBezTo>
                  <a:pt x="1723" y="1034"/>
                  <a:pt x="1723" y="1034"/>
                  <a:pt x="1723" y="1034"/>
                </a:cubicBezTo>
                <a:cubicBezTo>
                  <a:pt x="1723" y="1098"/>
                  <a:pt x="1671" y="1149"/>
                  <a:pt x="1608" y="1149"/>
                </a:cubicBezTo>
                <a:cubicBezTo>
                  <a:pt x="230" y="1149"/>
                  <a:pt x="230" y="1149"/>
                  <a:pt x="230" y="1149"/>
                </a:cubicBezTo>
                <a:cubicBezTo>
                  <a:pt x="166" y="1149"/>
                  <a:pt x="115" y="1098"/>
                  <a:pt x="115" y="1034"/>
                </a:cubicBezTo>
                <a:cubicBezTo>
                  <a:pt x="115" y="230"/>
                  <a:pt x="115" y="230"/>
                  <a:pt x="115" y="230"/>
                </a:cubicBezTo>
                <a:cubicBezTo>
                  <a:pt x="115" y="167"/>
                  <a:pt x="167" y="115"/>
                  <a:pt x="230" y="115"/>
                </a:cubicBezTo>
                <a:cubicBezTo>
                  <a:pt x="1608" y="115"/>
                  <a:pt x="1608" y="115"/>
                  <a:pt x="1608" y="115"/>
                </a:cubicBezTo>
                <a:cubicBezTo>
                  <a:pt x="1671" y="115"/>
                  <a:pt x="1723" y="167"/>
                  <a:pt x="1723" y="230"/>
                </a:cubicBezTo>
                <a:cubicBezTo>
                  <a:pt x="1723" y="1034"/>
                  <a:pt x="1723" y="1034"/>
                  <a:pt x="1723" y="1034"/>
                </a:cubicBezTo>
                <a:close/>
                <a:moveTo>
                  <a:pt x="1034" y="1493"/>
                </a:moveTo>
                <a:cubicBezTo>
                  <a:pt x="1034" y="1493"/>
                  <a:pt x="1034" y="1493"/>
                  <a:pt x="1034" y="1493"/>
                </a:cubicBezTo>
                <a:cubicBezTo>
                  <a:pt x="1065" y="1493"/>
                  <a:pt x="1091" y="1519"/>
                  <a:pt x="1091" y="1551"/>
                </a:cubicBezTo>
                <a:cubicBezTo>
                  <a:pt x="1091" y="1608"/>
                  <a:pt x="1091" y="1608"/>
                  <a:pt x="1091" y="1608"/>
                </a:cubicBezTo>
                <a:cubicBezTo>
                  <a:pt x="1091" y="1640"/>
                  <a:pt x="1112" y="1681"/>
                  <a:pt x="1137" y="1700"/>
                </a:cubicBezTo>
                <a:cubicBezTo>
                  <a:pt x="1275" y="1804"/>
                  <a:pt x="1275" y="1804"/>
                  <a:pt x="1275" y="1804"/>
                </a:cubicBezTo>
                <a:cubicBezTo>
                  <a:pt x="1300" y="1823"/>
                  <a:pt x="1295" y="1838"/>
                  <a:pt x="1264" y="1838"/>
                </a:cubicBezTo>
                <a:cubicBezTo>
                  <a:pt x="574" y="1838"/>
                  <a:pt x="574" y="1838"/>
                  <a:pt x="574" y="1838"/>
                </a:cubicBezTo>
                <a:cubicBezTo>
                  <a:pt x="543" y="1838"/>
                  <a:pt x="538" y="1823"/>
                  <a:pt x="563" y="1804"/>
                </a:cubicBezTo>
                <a:cubicBezTo>
                  <a:pt x="701" y="1700"/>
                  <a:pt x="701" y="1700"/>
                  <a:pt x="701" y="1700"/>
                </a:cubicBezTo>
                <a:cubicBezTo>
                  <a:pt x="726" y="1681"/>
                  <a:pt x="747" y="1640"/>
                  <a:pt x="747" y="1608"/>
                </a:cubicBezTo>
                <a:cubicBezTo>
                  <a:pt x="747" y="1551"/>
                  <a:pt x="747" y="1551"/>
                  <a:pt x="747" y="1551"/>
                </a:cubicBezTo>
                <a:cubicBezTo>
                  <a:pt x="747" y="1519"/>
                  <a:pt x="773" y="1493"/>
                  <a:pt x="804" y="1493"/>
                </a:cubicBezTo>
                <a:lnTo>
                  <a:pt x="1034" y="149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13" name="Freeform 28"/>
          <p:cNvSpPr>
            <a:spLocks noEditPoints="1"/>
          </p:cNvSpPr>
          <p:nvPr/>
        </p:nvSpPr>
        <p:spPr bwMode="auto">
          <a:xfrm>
            <a:off x="9802136" y="3556039"/>
            <a:ext cx="527581" cy="845098"/>
          </a:xfrm>
          <a:custGeom>
            <a:avLst/>
            <a:gdLst>
              <a:gd name="T0" fmla="*/ 804 w 1148"/>
              <a:gd name="T1" fmla="*/ 1493 h 1838"/>
              <a:gd name="T2" fmla="*/ 746 w 1148"/>
              <a:gd name="T3" fmla="*/ 1551 h 1838"/>
              <a:gd name="T4" fmla="*/ 402 w 1148"/>
              <a:gd name="T5" fmla="*/ 1551 h 1838"/>
              <a:gd name="T6" fmla="*/ 344 w 1148"/>
              <a:gd name="T7" fmla="*/ 1493 h 1838"/>
              <a:gd name="T8" fmla="*/ 402 w 1148"/>
              <a:gd name="T9" fmla="*/ 1436 h 1838"/>
              <a:gd name="T10" fmla="*/ 746 w 1148"/>
              <a:gd name="T11" fmla="*/ 1436 h 1838"/>
              <a:gd name="T12" fmla="*/ 804 w 1148"/>
              <a:gd name="T13" fmla="*/ 1493 h 1838"/>
              <a:gd name="T14" fmla="*/ 746 w 1148"/>
              <a:gd name="T15" fmla="*/ 1608 h 1838"/>
              <a:gd name="T16" fmla="*/ 746 w 1148"/>
              <a:gd name="T17" fmla="*/ 1608 h 1838"/>
              <a:gd name="T18" fmla="*/ 402 w 1148"/>
              <a:gd name="T19" fmla="*/ 1608 h 1838"/>
              <a:gd name="T20" fmla="*/ 344 w 1148"/>
              <a:gd name="T21" fmla="*/ 1666 h 1838"/>
              <a:gd name="T22" fmla="*/ 402 w 1148"/>
              <a:gd name="T23" fmla="*/ 1723 h 1838"/>
              <a:gd name="T24" fmla="*/ 516 w 1148"/>
              <a:gd name="T25" fmla="*/ 1838 h 1838"/>
              <a:gd name="T26" fmla="*/ 631 w 1148"/>
              <a:gd name="T27" fmla="*/ 1838 h 1838"/>
              <a:gd name="T28" fmla="*/ 746 w 1148"/>
              <a:gd name="T29" fmla="*/ 1723 h 1838"/>
              <a:gd name="T30" fmla="*/ 804 w 1148"/>
              <a:gd name="T31" fmla="*/ 1666 h 1838"/>
              <a:gd name="T32" fmla="*/ 746 w 1148"/>
              <a:gd name="T33" fmla="*/ 1608 h 1838"/>
              <a:gd name="T34" fmla="*/ 574 w 1148"/>
              <a:gd name="T35" fmla="*/ 115 h 1838"/>
              <a:gd name="T36" fmla="*/ 574 w 1148"/>
              <a:gd name="T37" fmla="*/ 115 h 1838"/>
              <a:gd name="T38" fmla="*/ 1033 w 1148"/>
              <a:gd name="T39" fmla="*/ 575 h 1838"/>
              <a:gd name="T40" fmla="*/ 803 w 1148"/>
              <a:gd name="T41" fmla="*/ 970 h 1838"/>
              <a:gd name="T42" fmla="*/ 746 w 1148"/>
              <a:gd name="T43" fmla="*/ 1003 h 1838"/>
              <a:gd name="T44" fmla="*/ 746 w 1148"/>
              <a:gd name="T45" fmla="*/ 1264 h 1838"/>
              <a:gd name="T46" fmla="*/ 402 w 1148"/>
              <a:gd name="T47" fmla="*/ 1264 h 1838"/>
              <a:gd name="T48" fmla="*/ 402 w 1148"/>
              <a:gd name="T49" fmla="*/ 1003 h 1838"/>
              <a:gd name="T50" fmla="*/ 345 w 1148"/>
              <a:gd name="T51" fmla="*/ 970 h 1838"/>
              <a:gd name="T52" fmla="*/ 115 w 1148"/>
              <a:gd name="T53" fmla="*/ 575 h 1838"/>
              <a:gd name="T54" fmla="*/ 574 w 1148"/>
              <a:gd name="T55" fmla="*/ 115 h 1838"/>
              <a:gd name="T56" fmla="*/ 574 w 1148"/>
              <a:gd name="T57" fmla="*/ 0 h 1838"/>
              <a:gd name="T58" fmla="*/ 574 w 1148"/>
              <a:gd name="T59" fmla="*/ 0 h 1838"/>
              <a:gd name="T60" fmla="*/ 0 w 1148"/>
              <a:gd name="T61" fmla="*/ 575 h 1838"/>
              <a:gd name="T62" fmla="*/ 287 w 1148"/>
              <a:gd name="T63" fmla="*/ 1069 h 1838"/>
              <a:gd name="T64" fmla="*/ 287 w 1148"/>
              <a:gd name="T65" fmla="*/ 1264 h 1838"/>
              <a:gd name="T66" fmla="*/ 402 w 1148"/>
              <a:gd name="T67" fmla="*/ 1379 h 1838"/>
              <a:gd name="T68" fmla="*/ 746 w 1148"/>
              <a:gd name="T69" fmla="*/ 1379 h 1838"/>
              <a:gd name="T70" fmla="*/ 861 w 1148"/>
              <a:gd name="T71" fmla="*/ 1264 h 1838"/>
              <a:gd name="T72" fmla="*/ 861 w 1148"/>
              <a:gd name="T73" fmla="*/ 1069 h 1838"/>
              <a:gd name="T74" fmla="*/ 1148 w 1148"/>
              <a:gd name="T75" fmla="*/ 575 h 1838"/>
              <a:gd name="T76" fmla="*/ 574 w 1148"/>
              <a:gd name="T77" fmla="*/ 0 h 1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48" h="1838">
                <a:moveTo>
                  <a:pt x="804" y="1493"/>
                </a:moveTo>
                <a:cubicBezTo>
                  <a:pt x="804" y="1525"/>
                  <a:pt x="778" y="1551"/>
                  <a:pt x="746" y="1551"/>
                </a:cubicBezTo>
                <a:cubicBezTo>
                  <a:pt x="402" y="1551"/>
                  <a:pt x="402" y="1551"/>
                  <a:pt x="402" y="1551"/>
                </a:cubicBezTo>
                <a:cubicBezTo>
                  <a:pt x="370" y="1551"/>
                  <a:pt x="344" y="1525"/>
                  <a:pt x="344" y="1493"/>
                </a:cubicBezTo>
                <a:cubicBezTo>
                  <a:pt x="344" y="1462"/>
                  <a:pt x="370" y="1436"/>
                  <a:pt x="402" y="1436"/>
                </a:cubicBezTo>
                <a:cubicBezTo>
                  <a:pt x="746" y="1436"/>
                  <a:pt x="746" y="1436"/>
                  <a:pt x="746" y="1436"/>
                </a:cubicBezTo>
                <a:cubicBezTo>
                  <a:pt x="778" y="1436"/>
                  <a:pt x="804" y="1462"/>
                  <a:pt x="804" y="1493"/>
                </a:cubicBezTo>
                <a:close/>
                <a:moveTo>
                  <a:pt x="746" y="1608"/>
                </a:moveTo>
                <a:cubicBezTo>
                  <a:pt x="746" y="1608"/>
                  <a:pt x="746" y="1608"/>
                  <a:pt x="746" y="1608"/>
                </a:cubicBezTo>
                <a:cubicBezTo>
                  <a:pt x="402" y="1608"/>
                  <a:pt x="402" y="1608"/>
                  <a:pt x="402" y="1608"/>
                </a:cubicBezTo>
                <a:cubicBezTo>
                  <a:pt x="370" y="1608"/>
                  <a:pt x="344" y="1634"/>
                  <a:pt x="344" y="1666"/>
                </a:cubicBezTo>
                <a:cubicBezTo>
                  <a:pt x="344" y="1697"/>
                  <a:pt x="370" y="1723"/>
                  <a:pt x="402" y="1723"/>
                </a:cubicBezTo>
                <a:cubicBezTo>
                  <a:pt x="402" y="1787"/>
                  <a:pt x="453" y="1838"/>
                  <a:pt x="516" y="1838"/>
                </a:cubicBezTo>
                <a:cubicBezTo>
                  <a:pt x="631" y="1838"/>
                  <a:pt x="631" y="1838"/>
                  <a:pt x="631" y="1838"/>
                </a:cubicBezTo>
                <a:cubicBezTo>
                  <a:pt x="695" y="1838"/>
                  <a:pt x="746" y="1787"/>
                  <a:pt x="746" y="1723"/>
                </a:cubicBezTo>
                <a:cubicBezTo>
                  <a:pt x="778" y="1723"/>
                  <a:pt x="804" y="1697"/>
                  <a:pt x="804" y="1666"/>
                </a:cubicBezTo>
                <a:cubicBezTo>
                  <a:pt x="804" y="1634"/>
                  <a:pt x="778" y="1608"/>
                  <a:pt x="746" y="1608"/>
                </a:cubicBezTo>
                <a:close/>
                <a:moveTo>
                  <a:pt x="574" y="115"/>
                </a:moveTo>
                <a:cubicBezTo>
                  <a:pt x="574" y="115"/>
                  <a:pt x="574" y="115"/>
                  <a:pt x="574" y="115"/>
                </a:cubicBezTo>
                <a:cubicBezTo>
                  <a:pt x="827" y="115"/>
                  <a:pt x="1033" y="321"/>
                  <a:pt x="1033" y="575"/>
                </a:cubicBezTo>
                <a:cubicBezTo>
                  <a:pt x="1033" y="738"/>
                  <a:pt x="947" y="886"/>
                  <a:pt x="803" y="970"/>
                </a:cubicBezTo>
                <a:cubicBezTo>
                  <a:pt x="746" y="1003"/>
                  <a:pt x="746" y="1003"/>
                  <a:pt x="746" y="1003"/>
                </a:cubicBezTo>
                <a:cubicBezTo>
                  <a:pt x="746" y="1264"/>
                  <a:pt x="746" y="1264"/>
                  <a:pt x="746" y="1264"/>
                </a:cubicBezTo>
                <a:cubicBezTo>
                  <a:pt x="402" y="1264"/>
                  <a:pt x="402" y="1264"/>
                  <a:pt x="402" y="1264"/>
                </a:cubicBezTo>
                <a:cubicBezTo>
                  <a:pt x="402" y="1003"/>
                  <a:pt x="402" y="1003"/>
                  <a:pt x="402" y="1003"/>
                </a:cubicBezTo>
                <a:cubicBezTo>
                  <a:pt x="345" y="970"/>
                  <a:pt x="345" y="970"/>
                  <a:pt x="345" y="970"/>
                </a:cubicBezTo>
                <a:cubicBezTo>
                  <a:pt x="200" y="886"/>
                  <a:pt x="115" y="738"/>
                  <a:pt x="115" y="575"/>
                </a:cubicBezTo>
                <a:cubicBezTo>
                  <a:pt x="115" y="321"/>
                  <a:pt x="321" y="115"/>
                  <a:pt x="574" y="115"/>
                </a:cubicBezTo>
                <a:close/>
                <a:moveTo>
                  <a:pt x="574" y="0"/>
                </a:moveTo>
                <a:cubicBezTo>
                  <a:pt x="574" y="0"/>
                  <a:pt x="574" y="0"/>
                  <a:pt x="574" y="0"/>
                </a:cubicBezTo>
                <a:cubicBezTo>
                  <a:pt x="257" y="0"/>
                  <a:pt x="0" y="258"/>
                  <a:pt x="0" y="575"/>
                </a:cubicBezTo>
                <a:cubicBezTo>
                  <a:pt x="0" y="787"/>
                  <a:pt x="116" y="970"/>
                  <a:pt x="287" y="1069"/>
                </a:cubicBezTo>
                <a:cubicBezTo>
                  <a:pt x="287" y="1264"/>
                  <a:pt x="287" y="1264"/>
                  <a:pt x="287" y="1264"/>
                </a:cubicBezTo>
                <a:cubicBezTo>
                  <a:pt x="287" y="1327"/>
                  <a:pt x="338" y="1379"/>
                  <a:pt x="402" y="1379"/>
                </a:cubicBezTo>
                <a:cubicBezTo>
                  <a:pt x="746" y="1379"/>
                  <a:pt x="746" y="1379"/>
                  <a:pt x="746" y="1379"/>
                </a:cubicBezTo>
                <a:cubicBezTo>
                  <a:pt x="810" y="1379"/>
                  <a:pt x="861" y="1327"/>
                  <a:pt x="861" y="1264"/>
                </a:cubicBezTo>
                <a:cubicBezTo>
                  <a:pt x="861" y="1069"/>
                  <a:pt x="861" y="1069"/>
                  <a:pt x="861" y="1069"/>
                </a:cubicBezTo>
                <a:cubicBezTo>
                  <a:pt x="1032" y="970"/>
                  <a:pt x="1148" y="787"/>
                  <a:pt x="1148" y="575"/>
                </a:cubicBezTo>
                <a:cubicBezTo>
                  <a:pt x="1148" y="258"/>
                  <a:pt x="891" y="0"/>
                  <a:pt x="57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333" dirty="0"/>
          </a:p>
        </p:txBody>
      </p:sp>
      <p:sp>
        <p:nvSpPr>
          <p:cNvPr id="114" name="矩形 113"/>
          <p:cNvSpPr/>
          <p:nvPr/>
        </p:nvSpPr>
        <p:spPr>
          <a:xfrm>
            <a:off x="1248788" y="4921790"/>
            <a:ext cx="1743064" cy="1107965"/>
          </a:xfrm>
          <a:prstGeom prst="rect">
            <a:avLst/>
          </a:prstGeom>
        </p:spPr>
        <p:txBody>
          <a:bodyPr wrap="square" lIns="121891" tIns="60945" rIns="121891" bIns="60945" anchor="ctr" anchorCtr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Experiences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 getting on with local students</a:t>
            </a:r>
          </a:p>
        </p:txBody>
      </p:sp>
      <p:sp>
        <p:nvSpPr>
          <p:cNvPr id="115" name="矩形 114"/>
          <p:cNvSpPr/>
          <p:nvPr/>
        </p:nvSpPr>
        <p:spPr>
          <a:xfrm>
            <a:off x="3289759" y="4292434"/>
            <a:ext cx="1635755" cy="1107965"/>
          </a:xfrm>
          <a:prstGeom prst="rect">
            <a:avLst/>
          </a:prstGeom>
        </p:spPr>
        <p:txBody>
          <a:bodyPr wrap="square" lIns="121891" tIns="60945" rIns="121891" bIns="60945" anchor="ctr" anchorCtr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Demand on platforms help cultural exchange</a:t>
            </a:r>
          </a:p>
        </p:txBody>
      </p:sp>
      <p:sp>
        <p:nvSpPr>
          <p:cNvPr id="116" name="矩形 115"/>
          <p:cNvSpPr/>
          <p:nvPr/>
        </p:nvSpPr>
        <p:spPr>
          <a:xfrm>
            <a:off x="5277077" y="4798679"/>
            <a:ext cx="1635755" cy="1354187"/>
          </a:xfrm>
          <a:prstGeom prst="rect">
            <a:avLst/>
          </a:prstGeom>
        </p:spPr>
        <p:txBody>
          <a:bodyPr wrap="square" lIns="121891" tIns="60945" rIns="121891" bIns="60945" anchor="ctr" anchorCtr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Concern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 being participate in offline activities</a:t>
            </a:r>
          </a:p>
        </p:txBody>
      </p:sp>
      <p:sp>
        <p:nvSpPr>
          <p:cNvPr id="117" name="矩形 116"/>
          <p:cNvSpPr/>
          <p:nvPr/>
        </p:nvSpPr>
        <p:spPr>
          <a:xfrm>
            <a:off x="7260480" y="4415545"/>
            <a:ext cx="1635755" cy="861744"/>
          </a:xfrm>
          <a:prstGeom prst="rect">
            <a:avLst/>
          </a:prstGeom>
        </p:spPr>
        <p:txBody>
          <a:bodyPr wrap="square" lIns="121891" tIns="60945" rIns="121891" bIns="60945" anchor="ctr" anchorCtr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preferential</a:t>
            </a:r>
          </a:p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activities</a:t>
            </a:r>
          </a:p>
        </p:txBody>
      </p:sp>
      <p:sp>
        <p:nvSpPr>
          <p:cNvPr id="118" name="矩形 117"/>
          <p:cNvSpPr/>
          <p:nvPr/>
        </p:nvSpPr>
        <p:spPr>
          <a:xfrm>
            <a:off x="9286485" y="4921790"/>
            <a:ext cx="1635755" cy="1107965"/>
          </a:xfrm>
          <a:prstGeom prst="rect">
            <a:avLst/>
          </a:prstGeom>
        </p:spPr>
        <p:txBody>
          <a:bodyPr wrap="square" lIns="121891" tIns="60945" rIns="121891" bIns="60945" anchor="ctr" anchorCtr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Excepted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functional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modules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UniMingle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>
            <a:spLocks noChangeArrowheads="1"/>
          </p:cNvSpPr>
          <p:nvPr/>
        </p:nvSpPr>
        <p:spPr bwMode="auto">
          <a:xfrm>
            <a:off x="1503031" y="1593152"/>
            <a:ext cx="9182839" cy="1005758"/>
          </a:xfrm>
          <a:prstGeom prst="rect">
            <a:avLst/>
          </a:prstGeom>
          <a:noFill/>
          <a:ln>
            <a:noFill/>
          </a:ln>
        </p:spPr>
        <p:txBody>
          <a:bodyPr lIns="91409" tIns="45705" rIns="91409" bIns="45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913370">
              <a:lnSpc>
                <a:spcPct val="130000"/>
              </a:lnSpc>
              <a:spcBef>
                <a:spcPct val="0"/>
              </a:spcBef>
              <a:buNone/>
              <a:defRPr/>
            </a:pPr>
            <a:r>
              <a:rPr lang="en-US" altLang="zh-CN" sz="2400" dirty="0" smtClean="0">
                <a:solidFill>
                  <a:schemeClr val="bg1"/>
                </a:solidFill>
                <a:sym typeface="微软雅黑" panose="020B0503020204020204" pitchFamily="34" charset="-122"/>
              </a:rPr>
              <a:t>The marketing survey </a:t>
            </a:r>
            <a:r>
              <a:rPr lang="en-US" altLang="zh-CN" sz="2400" dirty="0">
                <a:solidFill>
                  <a:schemeClr val="bg1"/>
                </a:solidFill>
                <a:sym typeface="微软雅黑" panose="020B0503020204020204" pitchFamily="34" charset="-122"/>
              </a:rPr>
              <a:t>aims at testing the predilection of potential users about UniMingle from the following 5 aspects: </a:t>
            </a:r>
            <a:endParaRPr lang="zh-CN" altLang="en-US" sz="2400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5282" y="375723"/>
            <a:ext cx="2775498" cy="653293"/>
          </a:xfrm>
          <a:prstGeom prst="roundRect">
            <a:avLst/>
          </a:prstGeom>
          <a:noFill/>
          <a:ln>
            <a:solidFill>
              <a:srgbClr val="03A6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矩形 3"/>
          <p:cNvSpPr/>
          <p:nvPr/>
        </p:nvSpPr>
        <p:spPr>
          <a:xfrm>
            <a:off x="237142" y="433068"/>
            <a:ext cx="2560298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>
                <a:solidFill>
                  <a:srgbClr val="01ACB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S</a:t>
            </a:r>
            <a:r>
              <a:rPr lang="en-US" altLang="zh-CN" sz="2900" b="1" dirty="0" smtClean="0">
                <a:solidFill>
                  <a:srgbClr val="01ACB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urvey</a:t>
            </a:r>
            <a:r>
              <a:rPr lang="zh-CN" altLang="en-US" sz="2900" b="1" dirty="0" smtClean="0">
                <a:solidFill>
                  <a:srgbClr val="01ACB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</a:t>
            </a:r>
            <a:r>
              <a:rPr lang="en-US" altLang="zh-CN" sz="2900" b="1" dirty="0" smtClean="0">
                <a:solidFill>
                  <a:srgbClr val="01ACB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Goals</a:t>
            </a:r>
            <a:endParaRPr lang="zh-CN" altLang="en-US" sz="2900" b="1" dirty="0">
              <a:solidFill>
                <a:srgbClr val="01ACBE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489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/>
        </p:nvSpPr>
        <p:spPr>
          <a:xfrm>
            <a:off x="720286" y="2087683"/>
            <a:ext cx="8942363" cy="17443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Isosceles Triangle 5"/>
          <p:cNvSpPr/>
          <p:nvPr/>
        </p:nvSpPr>
        <p:spPr>
          <a:xfrm rot="5400000">
            <a:off x="9311013" y="1978903"/>
            <a:ext cx="2800727" cy="196195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13"/>
          <p:cNvGrpSpPr/>
          <p:nvPr/>
        </p:nvGrpSpPr>
        <p:grpSpPr>
          <a:xfrm>
            <a:off x="858128" y="2602911"/>
            <a:ext cx="3132148" cy="713936"/>
            <a:chOff x="858128" y="2818811"/>
            <a:chExt cx="2405575" cy="713936"/>
          </a:xfrm>
        </p:grpSpPr>
        <p:sp>
          <p:nvSpPr>
            <p:cNvPr id="19" name="Rectangle 7"/>
            <p:cNvSpPr/>
            <p:nvPr/>
          </p:nvSpPr>
          <p:spPr>
            <a:xfrm>
              <a:off x="858128" y="2818811"/>
              <a:ext cx="2405575" cy="7139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TextBox 15"/>
            <p:cNvSpPr txBox="1"/>
            <p:nvPr/>
          </p:nvSpPr>
          <p:spPr>
            <a:xfrm>
              <a:off x="1420925" y="2852613"/>
              <a:ext cx="15575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Previous</a:t>
              </a:r>
            </a:p>
            <a:p>
              <a:r>
                <a:rPr lang="en-US" altLang="zh-CN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Experiences</a:t>
              </a:r>
              <a:endParaRPr lang="en-GB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076472" y="2957279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Group 12"/>
          <p:cNvGrpSpPr/>
          <p:nvPr/>
        </p:nvGrpSpPr>
        <p:grpSpPr>
          <a:xfrm>
            <a:off x="4078491" y="2602911"/>
            <a:ext cx="2855881" cy="713936"/>
            <a:chOff x="3340686" y="2818812"/>
            <a:chExt cx="2405575" cy="713936"/>
          </a:xfrm>
        </p:grpSpPr>
        <p:sp>
          <p:nvSpPr>
            <p:cNvPr id="23" name="Rectangle 8"/>
            <p:cNvSpPr/>
            <p:nvPr/>
          </p:nvSpPr>
          <p:spPr>
            <a:xfrm>
              <a:off x="3340686" y="2818812"/>
              <a:ext cx="2405575" cy="7139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3923132" y="2991114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</a:t>
              </a:r>
              <a:r>
                <a:rPr 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spiration</a:t>
              </a:r>
              <a:endParaRPr lang="en-US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Freeform 21"/>
            <p:cNvSpPr>
              <a:spLocks noEditPoints="1"/>
            </p:cNvSpPr>
            <p:nvPr/>
          </p:nvSpPr>
          <p:spPr bwMode="auto">
            <a:xfrm>
              <a:off x="3514700" y="3021208"/>
              <a:ext cx="368921" cy="339238"/>
            </a:xfrm>
            <a:custGeom>
              <a:avLst/>
              <a:gdLst>
                <a:gd name="T0" fmla="*/ 72 w 116"/>
                <a:gd name="T1" fmla="*/ 27 h 75"/>
                <a:gd name="T2" fmla="*/ 69 w 116"/>
                <a:gd name="T3" fmla="*/ 19 h 75"/>
                <a:gd name="T4" fmla="*/ 65 w 116"/>
                <a:gd name="T5" fmla="*/ 19 h 75"/>
                <a:gd name="T6" fmla="*/ 46 w 116"/>
                <a:gd name="T7" fmla="*/ 18 h 75"/>
                <a:gd name="T8" fmla="*/ 46 w 116"/>
                <a:gd name="T9" fmla="*/ 29 h 75"/>
                <a:gd name="T10" fmla="*/ 79 w 116"/>
                <a:gd name="T11" fmla="*/ 9 h 75"/>
                <a:gd name="T12" fmla="*/ 72 w 116"/>
                <a:gd name="T13" fmla="*/ 29 h 75"/>
                <a:gd name="T14" fmla="*/ 8 w 116"/>
                <a:gd name="T15" fmla="*/ 23 h 75"/>
                <a:gd name="T16" fmla="*/ 29 w 116"/>
                <a:gd name="T17" fmla="*/ 35 h 75"/>
                <a:gd name="T18" fmla="*/ 18 w 116"/>
                <a:gd name="T19" fmla="*/ 46 h 75"/>
                <a:gd name="T20" fmla="*/ 11 w 116"/>
                <a:gd name="T21" fmla="*/ 42 h 75"/>
                <a:gd name="T22" fmla="*/ 25 w 116"/>
                <a:gd name="T23" fmla="*/ 46 h 75"/>
                <a:gd name="T24" fmla="*/ 4 w 116"/>
                <a:gd name="T25" fmla="*/ 48 h 75"/>
                <a:gd name="T26" fmla="*/ 3 w 116"/>
                <a:gd name="T27" fmla="*/ 48 h 75"/>
                <a:gd name="T28" fmla="*/ 0 w 116"/>
                <a:gd name="T29" fmla="*/ 61 h 75"/>
                <a:gd name="T30" fmla="*/ 2 w 116"/>
                <a:gd name="T31" fmla="*/ 62 h 75"/>
                <a:gd name="T32" fmla="*/ 26 w 116"/>
                <a:gd name="T33" fmla="*/ 73 h 75"/>
                <a:gd name="T34" fmla="*/ 28 w 116"/>
                <a:gd name="T35" fmla="*/ 75 h 75"/>
                <a:gd name="T36" fmla="*/ 92 w 116"/>
                <a:gd name="T37" fmla="*/ 75 h 75"/>
                <a:gd name="T38" fmla="*/ 93 w 116"/>
                <a:gd name="T39" fmla="*/ 62 h 75"/>
                <a:gd name="T40" fmla="*/ 116 w 116"/>
                <a:gd name="T41" fmla="*/ 62 h 75"/>
                <a:gd name="T42" fmla="*/ 116 w 116"/>
                <a:gd name="T43" fmla="*/ 55 h 75"/>
                <a:gd name="T44" fmla="*/ 113 w 116"/>
                <a:gd name="T45" fmla="*/ 48 h 75"/>
                <a:gd name="T46" fmla="*/ 105 w 116"/>
                <a:gd name="T47" fmla="*/ 46 h 75"/>
                <a:gd name="T48" fmla="*/ 98 w 116"/>
                <a:gd name="T49" fmla="*/ 59 h 75"/>
                <a:gd name="T50" fmla="*/ 91 w 116"/>
                <a:gd name="T51" fmla="*/ 46 h 75"/>
                <a:gd name="T52" fmla="*/ 72 w 116"/>
                <a:gd name="T53" fmla="*/ 45 h 75"/>
                <a:gd name="T54" fmla="*/ 69 w 116"/>
                <a:gd name="T55" fmla="*/ 50 h 75"/>
                <a:gd name="T56" fmla="*/ 64 w 116"/>
                <a:gd name="T57" fmla="*/ 67 h 75"/>
                <a:gd name="T58" fmla="*/ 64 w 116"/>
                <a:gd name="T59" fmla="*/ 52 h 75"/>
                <a:gd name="T60" fmla="*/ 60 w 116"/>
                <a:gd name="T61" fmla="*/ 47 h 75"/>
                <a:gd name="T62" fmla="*/ 56 w 116"/>
                <a:gd name="T63" fmla="*/ 47 h 75"/>
                <a:gd name="T64" fmla="*/ 57 w 116"/>
                <a:gd name="T65" fmla="*/ 54 h 75"/>
                <a:gd name="T66" fmla="*/ 49 w 116"/>
                <a:gd name="T67" fmla="*/ 50 h 75"/>
                <a:gd name="T68" fmla="*/ 47 w 116"/>
                <a:gd name="T69" fmla="*/ 45 h 75"/>
                <a:gd name="T70" fmla="*/ 33 w 116"/>
                <a:gd name="T71" fmla="*/ 48 h 75"/>
                <a:gd name="T72" fmla="*/ 87 w 116"/>
                <a:gd name="T73" fmla="*/ 36 h 75"/>
                <a:gd name="T74" fmla="*/ 109 w 116"/>
                <a:gd name="T75" fmla="*/ 21 h 75"/>
                <a:gd name="T76" fmla="*/ 106 w 116"/>
                <a:gd name="T77" fmla="*/ 42 h 75"/>
                <a:gd name="T78" fmla="*/ 98 w 116"/>
                <a:gd name="T79" fmla="*/ 46 h 75"/>
                <a:gd name="T80" fmla="*/ 87 w 116"/>
                <a:gd name="T8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" h="75">
                  <a:moveTo>
                    <a:pt x="72" y="29"/>
                  </a:moveTo>
                  <a:cubicBezTo>
                    <a:pt x="72" y="28"/>
                    <a:pt x="72" y="27"/>
                    <a:pt x="72" y="27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0" y="19"/>
                    <a:pt x="69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0" y="21"/>
                    <a:pt x="56" y="22"/>
                    <a:pt x="4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8"/>
                    <a:pt x="46" y="29"/>
                  </a:cubicBezTo>
                  <a:cubicBezTo>
                    <a:pt x="38" y="23"/>
                    <a:pt x="41" y="20"/>
                    <a:pt x="39" y="9"/>
                  </a:cubicBezTo>
                  <a:cubicBezTo>
                    <a:pt x="45" y="0"/>
                    <a:pt x="75" y="0"/>
                    <a:pt x="79" y="9"/>
                  </a:cubicBezTo>
                  <a:cubicBezTo>
                    <a:pt x="78" y="17"/>
                    <a:pt x="79" y="24"/>
                    <a:pt x="73" y="29"/>
                  </a:cubicBezTo>
                  <a:cubicBezTo>
                    <a:pt x="72" y="29"/>
                    <a:pt x="72" y="29"/>
                    <a:pt x="72" y="29"/>
                  </a:cubicBezTo>
                  <a:close/>
                  <a:moveTo>
                    <a:pt x="8" y="36"/>
                  </a:moveTo>
                  <a:cubicBezTo>
                    <a:pt x="7" y="30"/>
                    <a:pt x="7" y="27"/>
                    <a:pt x="8" y="23"/>
                  </a:cubicBezTo>
                  <a:cubicBezTo>
                    <a:pt x="18" y="25"/>
                    <a:pt x="20" y="16"/>
                    <a:pt x="29" y="23"/>
                  </a:cubicBezTo>
                  <a:cubicBezTo>
                    <a:pt x="30" y="27"/>
                    <a:pt x="30" y="32"/>
                    <a:pt x="29" y="35"/>
                  </a:cubicBezTo>
                  <a:cubicBezTo>
                    <a:pt x="29" y="38"/>
                    <a:pt x="28" y="40"/>
                    <a:pt x="26" y="42"/>
                  </a:cubicBezTo>
                  <a:cubicBezTo>
                    <a:pt x="24" y="44"/>
                    <a:pt x="21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5" y="46"/>
                    <a:pt x="13" y="44"/>
                    <a:pt x="11" y="42"/>
                  </a:cubicBezTo>
                  <a:cubicBezTo>
                    <a:pt x="9" y="40"/>
                    <a:pt x="8" y="38"/>
                    <a:pt x="8" y="36"/>
                  </a:cubicBezTo>
                  <a:close/>
                  <a:moveTo>
                    <a:pt x="25" y="46"/>
                  </a:moveTo>
                  <a:cubicBezTo>
                    <a:pt x="22" y="52"/>
                    <a:pt x="14" y="52"/>
                    <a:pt x="12" y="46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50"/>
                    <a:pt x="1" y="51"/>
                    <a:pt x="0" y="54"/>
                  </a:cubicBezTo>
                  <a:cubicBezTo>
                    <a:pt x="0" y="56"/>
                    <a:pt x="0" y="58"/>
                    <a:pt x="0" y="61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5"/>
                    <a:pt x="26" y="69"/>
                    <a:pt x="26" y="73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69"/>
                    <a:pt x="93" y="66"/>
                    <a:pt x="93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59"/>
                    <a:pt x="116" y="57"/>
                    <a:pt x="116" y="55"/>
                  </a:cubicBezTo>
                  <a:cubicBezTo>
                    <a:pt x="116" y="52"/>
                    <a:pt x="115" y="50"/>
                    <a:pt x="114" y="49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6"/>
                    <a:pt x="25" y="46"/>
                    <a:pt x="25" y="46"/>
                  </a:cubicBezTo>
                  <a:close/>
                  <a:moveTo>
                    <a:pt x="87" y="36"/>
                  </a:moveTo>
                  <a:cubicBezTo>
                    <a:pt x="87" y="30"/>
                    <a:pt x="86" y="25"/>
                    <a:pt x="87" y="21"/>
                  </a:cubicBezTo>
                  <a:cubicBezTo>
                    <a:pt x="91" y="18"/>
                    <a:pt x="106" y="18"/>
                    <a:pt x="109" y="21"/>
                  </a:cubicBezTo>
                  <a:cubicBezTo>
                    <a:pt x="109" y="26"/>
                    <a:pt x="109" y="32"/>
                    <a:pt x="109" y="35"/>
                  </a:cubicBezTo>
                  <a:cubicBezTo>
                    <a:pt x="108" y="38"/>
                    <a:pt x="107" y="40"/>
                    <a:pt x="106" y="42"/>
                  </a:cubicBezTo>
                  <a:cubicBezTo>
                    <a:pt x="104" y="44"/>
                    <a:pt x="101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5" y="46"/>
                    <a:pt x="92" y="44"/>
                    <a:pt x="90" y="42"/>
                  </a:cubicBezTo>
                  <a:cubicBezTo>
                    <a:pt x="89" y="40"/>
                    <a:pt x="88" y="38"/>
                    <a:pt x="87" y="3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" name="Group 11"/>
          <p:cNvGrpSpPr/>
          <p:nvPr/>
        </p:nvGrpSpPr>
        <p:grpSpPr>
          <a:xfrm>
            <a:off x="7011355" y="2602911"/>
            <a:ext cx="2509163" cy="713936"/>
            <a:chOff x="5823244" y="2818812"/>
            <a:chExt cx="2509163" cy="713936"/>
          </a:xfrm>
        </p:grpSpPr>
        <p:sp>
          <p:nvSpPr>
            <p:cNvPr id="27" name="Rectangle 9"/>
            <p:cNvSpPr/>
            <p:nvPr/>
          </p:nvSpPr>
          <p:spPr>
            <a:xfrm>
              <a:off x="5823244" y="2818812"/>
              <a:ext cx="2509163" cy="713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TextBox 23"/>
            <p:cNvSpPr txBox="1"/>
            <p:nvPr/>
          </p:nvSpPr>
          <p:spPr>
            <a:xfrm>
              <a:off x="6472834" y="2848768"/>
              <a:ext cx="14670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Functional</a:t>
              </a:r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en-US" altLang="zh-CN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en-US" altLang="zh-CN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Modules</a:t>
              </a:r>
              <a:endParaRPr lang="en-GB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6041476" y="2983041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" name="Rectangle 23"/>
          <p:cNvSpPr/>
          <p:nvPr/>
        </p:nvSpPr>
        <p:spPr>
          <a:xfrm>
            <a:off x="1008296" y="4716637"/>
            <a:ext cx="21052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Invite participates to share their previous experiences of going out with foreigners. 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Rectangle 24"/>
          <p:cNvSpPr/>
          <p:nvPr/>
        </p:nvSpPr>
        <p:spPr>
          <a:xfrm>
            <a:off x="3954415" y="4744155"/>
            <a:ext cx="26436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Get to know the aspiration of students which refers to their expected functions and interested activities.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Rectangle 25"/>
          <p:cNvSpPr/>
          <p:nvPr/>
        </p:nvSpPr>
        <p:spPr>
          <a:xfrm>
            <a:off x="7011355" y="4716635"/>
            <a:ext cx="29063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Inquiry students' views towards proposing functional modules as well as their preferences on selecting activities.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1355433" y="4254970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STEP 01</a:t>
            </a:r>
            <a:endParaRPr lang="en-GB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TextBox 30"/>
          <p:cNvSpPr txBox="1"/>
          <p:nvPr/>
        </p:nvSpPr>
        <p:spPr>
          <a:xfrm>
            <a:off x="4570738" y="4254970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STEP 02</a:t>
            </a:r>
            <a:endParaRPr lang="en-GB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TextBox 31"/>
          <p:cNvSpPr txBox="1"/>
          <p:nvPr/>
        </p:nvSpPr>
        <p:spPr>
          <a:xfrm>
            <a:off x="7765980" y="4254970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STEP 03</a:t>
            </a:r>
            <a:endParaRPr lang="en-GB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842" y="2652926"/>
            <a:ext cx="1391048" cy="569610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>
          <a:xfrm>
            <a:off x="55282" y="375723"/>
            <a:ext cx="3297518" cy="653293"/>
          </a:xfrm>
          <a:prstGeom prst="roundRect">
            <a:avLst/>
          </a:prstGeom>
          <a:noFill/>
          <a:ln>
            <a:solidFill>
              <a:srgbClr val="03A6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矩形 3"/>
          <p:cNvSpPr/>
          <p:nvPr/>
        </p:nvSpPr>
        <p:spPr>
          <a:xfrm>
            <a:off x="237142" y="433068"/>
            <a:ext cx="2933798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>
                <a:solidFill>
                  <a:srgbClr val="01ACB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S</a:t>
            </a:r>
            <a:r>
              <a:rPr lang="en-US" altLang="zh-CN" sz="2900" b="1" dirty="0" smtClean="0">
                <a:solidFill>
                  <a:srgbClr val="01ACB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urvey</a:t>
            </a:r>
            <a:r>
              <a:rPr lang="zh-CN" altLang="en-US" sz="2900" b="1" dirty="0" smtClean="0">
                <a:solidFill>
                  <a:srgbClr val="01ACB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</a:t>
            </a:r>
            <a:r>
              <a:rPr lang="en-US" altLang="zh-CN" sz="2900" b="1" dirty="0" smtClean="0">
                <a:solidFill>
                  <a:srgbClr val="01ACB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Content</a:t>
            </a:r>
            <a:endParaRPr lang="zh-CN" altLang="en-US" sz="2900" b="1" dirty="0">
              <a:solidFill>
                <a:srgbClr val="01ACBE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88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0" b="9156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-794084"/>
            <a:ext cx="8793637" cy="10741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/>
          <a:srcRect t="5548" b="10936"/>
          <a:stretch/>
        </p:blipFill>
        <p:spPr>
          <a:xfrm>
            <a:off x="681317" y="1182496"/>
            <a:ext cx="3758097" cy="6796091"/>
          </a:xfrm>
          <a:prstGeom prst="rect">
            <a:avLst/>
          </a:prstGeom>
        </p:spPr>
      </p:pic>
      <p:sp>
        <p:nvSpPr>
          <p:cNvPr id="1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123314" y="1198354"/>
            <a:ext cx="3316100" cy="400023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square" lIns="121836" tIns="60917" rIns="121836" bIns="60917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800" dirty="0" smtClean="0">
                <a:latin typeface="微软雅黑" pitchFamily="34" charset="-122"/>
                <a:ea typeface="微软雅黑" pitchFamily="34" charset="-122"/>
              </a:rPr>
              <a:t>Campus platform survey     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44018" y="3972001"/>
            <a:ext cx="3316100" cy="40002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121836" tIns="60917" rIns="121836" bIns="60917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800" b="1" dirty="0" smtClean="0">
                <a:latin typeface="微软雅黑" pitchFamily="34" charset="-122"/>
                <a:ea typeface="微软雅黑" pitchFamily="34" charset="-122"/>
              </a:rPr>
              <a:t>Campus platform survey     </a:t>
            </a:r>
            <a:endParaRPr lang="en-US" altLang="zh-CN" sz="1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92500" y="4406014"/>
            <a:ext cx="3554415" cy="160035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121836" tIns="60917" rIns="121836" bIns="60917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Hi, we are going to develop a students activity platform which is based on GPS. This platform is for UOA students only. Thanks for helping finish this survey and let’s start now!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4195482" y="1703289"/>
            <a:ext cx="2366683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形状 41"/>
          <p:cNvSpPr/>
          <p:nvPr/>
        </p:nvSpPr>
        <p:spPr>
          <a:xfrm>
            <a:off x="6562165" y="1198354"/>
            <a:ext cx="1009870" cy="1009870"/>
          </a:xfrm>
          <a:custGeom>
            <a:avLst/>
            <a:gdLst/>
            <a:ahLst/>
            <a:cxnLst/>
            <a:rect l="l" t="t" r="r" b="b"/>
            <a:pathLst>
              <a:path w="2196336" h="2196336">
                <a:moveTo>
                  <a:pt x="730287" y="639896"/>
                </a:moveTo>
                <a:cubicBezTo>
                  <a:pt x="651566" y="639896"/>
                  <a:pt x="583184" y="654951"/>
                  <a:pt x="525141" y="685061"/>
                </a:cubicBezTo>
                <a:lnTo>
                  <a:pt x="525141" y="830350"/>
                </a:lnTo>
                <a:cubicBezTo>
                  <a:pt x="578468" y="793347"/>
                  <a:pt x="633428" y="774846"/>
                  <a:pt x="690020" y="774846"/>
                </a:cubicBezTo>
                <a:cubicBezTo>
                  <a:pt x="776721" y="774846"/>
                  <a:pt x="820072" y="810760"/>
                  <a:pt x="820072" y="882589"/>
                </a:cubicBezTo>
                <a:cubicBezTo>
                  <a:pt x="820072" y="958770"/>
                  <a:pt x="763480" y="996861"/>
                  <a:pt x="650296" y="996861"/>
                </a:cubicBezTo>
                <a:lnTo>
                  <a:pt x="581189" y="996861"/>
                </a:lnTo>
                <a:lnTo>
                  <a:pt x="581189" y="1132355"/>
                </a:lnTo>
                <a:lnTo>
                  <a:pt x="656282" y="1132355"/>
                </a:lnTo>
                <a:cubicBezTo>
                  <a:pt x="716139" y="1132355"/>
                  <a:pt x="762664" y="1142875"/>
                  <a:pt x="795857" y="1163916"/>
                </a:cubicBezTo>
                <a:cubicBezTo>
                  <a:pt x="829051" y="1184956"/>
                  <a:pt x="845647" y="1215429"/>
                  <a:pt x="845647" y="1255333"/>
                </a:cubicBezTo>
                <a:cubicBezTo>
                  <a:pt x="845647" y="1294150"/>
                  <a:pt x="831681" y="1324078"/>
                  <a:pt x="803747" y="1345118"/>
                </a:cubicBezTo>
                <a:cubicBezTo>
                  <a:pt x="775814" y="1366159"/>
                  <a:pt x="738086" y="1376679"/>
                  <a:pt x="690564" y="1376679"/>
                </a:cubicBezTo>
                <a:cubicBezTo>
                  <a:pt x="615471" y="1376679"/>
                  <a:pt x="549810" y="1355639"/>
                  <a:pt x="493580" y="1313558"/>
                </a:cubicBezTo>
                <a:lnTo>
                  <a:pt x="493580" y="1468641"/>
                </a:lnTo>
                <a:cubicBezTo>
                  <a:pt x="546545" y="1497300"/>
                  <a:pt x="616378" y="1511629"/>
                  <a:pt x="703079" y="1511629"/>
                </a:cubicBezTo>
                <a:cubicBezTo>
                  <a:pt x="800664" y="1511629"/>
                  <a:pt x="878750" y="1489138"/>
                  <a:pt x="937337" y="1444154"/>
                </a:cubicBezTo>
                <a:cubicBezTo>
                  <a:pt x="995924" y="1399171"/>
                  <a:pt x="1025218" y="1336593"/>
                  <a:pt x="1025218" y="1256422"/>
                </a:cubicBezTo>
                <a:cubicBezTo>
                  <a:pt x="1025218" y="1204183"/>
                  <a:pt x="1007623" y="1159834"/>
                  <a:pt x="972435" y="1123376"/>
                </a:cubicBezTo>
                <a:cubicBezTo>
                  <a:pt x="937246" y="1086918"/>
                  <a:pt x="890268" y="1065424"/>
                  <a:pt x="831499" y="1058894"/>
                </a:cubicBezTo>
                <a:lnTo>
                  <a:pt x="831499" y="1056173"/>
                </a:lnTo>
                <a:cubicBezTo>
                  <a:pt x="943232" y="1027877"/>
                  <a:pt x="999098" y="958589"/>
                  <a:pt x="999098" y="848307"/>
                </a:cubicBezTo>
                <a:cubicBezTo>
                  <a:pt x="999098" y="783009"/>
                  <a:pt x="974249" y="731949"/>
                  <a:pt x="924549" y="695128"/>
                </a:cubicBezTo>
                <a:cubicBezTo>
                  <a:pt x="874850" y="658307"/>
                  <a:pt x="810096" y="639896"/>
                  <a:pt x="730287" y="639896"/>
                </a:cubicBezTo>
                <a:close/>
                <a:moveTo>
                  <a:pt x="1545051" y="639352"/>
                </a:moveTo>
                <a:lnTo>
                  <a:pt x="1188631" y="714445"/>
                </a:lnTo>
                <a:lnTo>
                  <a:pt x="1188631" y="858646"/>
                </a:lnTo>
                <a:lnTo>
                  <a:pt x="1369290" y="817834"/>
                </a:lnTo>
                <a:lnTo>
                  <a:pt x="1369290" y="1357090"/>
                </a:lnTo>
                <a:lnTo>
                  <a:pt x="1193528" y="1357090"/>
                </a:lnTo>
                <a:lnTo>
                  <a:pt x="1193528" y="1496937"/>
                </a:lnTo>
                <a:lnTo>
                  <a:pt x="1719724" y="1496937"/>
                </a:lnTo>
                <a:lnTo>
                  <a:pt x="1719724" y="1357090"/>
                </a:lnTo>
                <a:lnTo>
                  <a:pt x="1545051" y="1357090"/>
                </a:lnTo>
                <a:close/>
                <a:moveTo>
                  <a:pt x="1098168" y="0"/>
                </a:moveTo>
                <a:cubicBezTo>
                  <a:pt x="1704669" y="0"/>
                  <a:pt x="2196336" y="491667"/>
                  <a:pt x="2196336" y="1098168"/>
                </a:cubicBezTo>
                <a:cubicBezTo>
                  <a:pt x="2196336" y="1704669"/>
                  <a:pt x="1704669" y="2196336"/>
                  <a:pt x="1098168" y="2196336"/>
                </a:cubicBezTo>
                <a:cubicBezTo>
                  <a:pt x="491667" y="2196336"/>
                  <a:pt x="0" y="1704669"/>
                  <a:pt x="0" y="1098168"/>
                </a:cubicBezTo>
                <a:cubicBezTo>
                  <a:pt x="0" y="491667"/>
                  <a:pt x="491667" y="0"/>
                  <a:pt x="10981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770636" y="1318611"/>
            <a:ext cx="3052541" cy="76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36" tIns="60917" rIns="121836" bIns="60917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Totally </a:t>
            </a:r>
            <a:r>
              <a:rPr lang="en-US" altLang="zh-CN" sz="24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31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survey samples are collected</a:t>
            </a:r>
          </a:p>
        </p:txBody>
      </p:sp>
      <p:cxnSp>
        <p:nvCxnSpPr>
          <p:cNvPr id="44" name="直线连接符 43"/>
          <p:cNvCxnSpPr/>
          <p:nvPr/>
        </p:nvCxnSpPr>
        <p:spPr>
          <a:xfrm>
            <a:off x="3128682" y="3128694"/>
            <a:ext cx="2366683" cy="0"/>
          </a:xfrm>
          <a:prstGeom prst="line">
            <a:avLst/>
          </a:prstGeom>
          <a:ln w="28575">
            <a:solidFill>
              <a:srgbClr val="EB51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任意形状 47"/>
          <p:cNvSpPr/>
          <p:nvPr/>
        </p:nvSpPr>
        <p:spPr>
          <a:xfrm>
            <a:off x="5475196" y="2272379"/>
            <a:ext cx="1712630" cy="1712630"/>
          </a:xfrm>
          <a:custGeom>
            <a:avLst/>
            <a:gdLst/>
            <a:ahLst/>
            <a:cxnLst/>
            <a:rect l="l" t="t" r="r" b="b"/>
            <a:pathLst>
              <a:path w="1712630" h="1712630">
                <a:moveTo>
                  <a:pt x="641136" y="946474"/>
                </a:moveTo>
                <a:cubicBezTo>
                  <a:pt x="629379" y="946474"/>
                  <a:pt x="619258" y="950046"/>
                  <a:pt x="610775" y="957189"/>
                </a:cubicBezTo>
                <a:cubicBezTo>
                  <a:pt x="602292" y="964333"/>
                  <a:pt x="598050" y="973486"/>
                  <a:pt x="598050" y="984648"/>
                </a:cubicBezTo>
                <a:cubicBezTo>
                  <a:pt x="598050" y="995661"/>
                  <a:pt x="602180" y="1004814"/>
                  <a:pt x="610440" y="1012107"/>
                </a:cubicBezTo>
                <a:cubicBezTo>
                  <a:pt x="618700" y="1019399"/>
                  <a:pt x="628635" y="1023046"/>
                  <a:pt x="640243" y="1023046"/>
                </a:cubicBezTo>
                <a:cubicBezTo>
                  <a:pt x="652745" y="1023046"/>
                  <a:pt x="663088" y="1019511"/>
                  <a:pt x="671274" y="1012442"/>
                </a:cubicBezTo>
                <a:cubicBezTo>
                  <a:pt x="679459" y="1005372"/>
                  <a:pt x="683552" y="996108"/>
                  <a:pt x="683552" y="984648"/>
                </a:cubicBezTo>
                <a:cubicBezTo>
                  <a:pt x="683552" y="973784"/>
                  <a:pt x="679459" y="964705"/>
                  <a:pt x="671274" y="957413"/>
                </a:cubicBezTo>
                <a:cubicBezTo>
                  <a:pt x="663088" y="950120"/>
                  <a:pt x="653042" y="946474"/>
                  <a:pt x="641136" y="946474"/>
                </a:cubicBezTo>
                <a:close/>
                <a:moveTo>
                  <a:pt x="1601375" y="882626"/>
                </a:moveTo>
                <a:cubicBezTo>
                  <a:pt x="1611942" y="882626"/>
                  <a:pt x="1620388" y="886831"/>
                  <a:pt x="1626713" y="895240"/>
                </a:cubicBezTo>
                <a:cubicBezTo>
                  <a:pt x="1633038" y="903648"/>
                  <a:pt x="1636201" y="915666"/>
                  <a:pt x="1636201" y="931293"/>
                </a:cubicBezTo>
                <a:cubicBezTo>
                  <a:pt x="1636201" y="964631"/>
                  <a:pt x="1624295" y="981299"/>
                  <a:pt x="1600482" y="981299"/>
                </a:cubicBezTo>
                <a:cubicBezTo>
                  <a:pt x="1576819" y="981299"/>
                  <a:pt x="1564987" y="965226"/>
                  <a:pt x="1564987" y="933079"/>
                </a:cubicBezTo>
                <a:cubicBezTo>
                  <a:pt x="1564987" y="899444"/>
                  <a:pt x="1577116" y="882626"/>
                  <a:pt x="1601375" y="882626"/>
                </a:cubicBezTo>
                <a:close/>
                <a:moveTo>
                  <a:pt x="150896" y="849140"/>
                </a:moveTo>
                <a:cubicBezTo>
                  <a:pt x="182894" y="849140"/>
                  <a:pt x="198893" y="868562"/>
                  <a:pt x="198893" y="907406"/>
                </a:cubicBezTo>
                <a:cubicBezTo>
                  <a:pt x="198893" y="924670"/>
                  <a:pt x="194652" y="939032"/>
                  <a:pt x="186169" y="950492"/>
                </a:cubicBezTo>
                <a:cubicBezTo>
                  <a:pt x="177685" y="961952"/>
                  <a:pt x="166077" y="967682"/>
                  <a:pt x="151343" y="967682"/>
                </a:cubicBezTo>
                <a:cubicBezTo>
                  <a:pt x="136758" y="967682"/>
                  <a:pt x="125000" y="961431"/>
                  <a:pt x="116071" y="948929"/>
                </a:cubicBezTo>
                <a:cubicBezTo>
                  <a:pt x="107141" y="936428"/>
                  <a:pt x="102676" y="921247"/>
                  <a:pt x="102676" y="903388"/>
                </a:cubicBezTo>
                <a:cubicBezTo>
                  <a:pt x="102676" y="887761"/>
                  <a:pt x="107104" y="874813"/>
                  <a:pt x="115959" y="864544"/>
                </a:cubicBezTo>
                <a:cubicBezTo>
                  <a:pt x="124814" y="854275"/>
                  <a:pt x="136460" y="849140"/>
                  <a:pt x="150896" y="849140"/>
                </a:cubicBezTo>
                <a:close/>
                <a:moveTo>
                  <a:pt x="1603608" y="841996"/>
                </a:moveTo>
                <a:cubicBezTo>
                  <a:pt x="1577116" y="841996"/>
                  <a:pt x="1555908" y="850442"/>
                  <a:pt x="1539984" y="867334"/>
                </a:cubicBezTo>
                <a:cubicBezTo>
                  <a:pt x="1524059" y="884226"/>
                  <a:pt x="1516097" y="906960"/>
                  <a:pt x="1516097" y="935535"/>
                </a:cubicBezTo>
                <a:cubicBezTo>
                  <a:pt x="1516097" y="961431"/>
                  <a:pt x="1523538" y="982304"/>
                  <a:pt x="1538421" y="998154"/>
                </a:cubicBezTo>
                <a:cubicBezTo>
                  <a:pt x="1553304" y="1014004"/>
                  <a:pt x="1573024" y="1021930"/>
                  <a:pt x="1597580" y="1021930"/>
                </a:cubicBezTo>
                <a:cubicBezTo>
                  <a:pt x="1623774" y="1021930"/>
                  <a:pt x="1644833" y="1013484"/>
                  <a:pt x="1660758" y="996592"/>
                </a:cubicBezTo>
                <a:cubicBezTo>
                  <a:pt x="1676682" y="979700"/>
                  <a:pt x="1684645" y="957115"/>
                  <a:pt x="1684645" y="928837"/>
                </a:cubicBezTo>
                <a:cubicBezTo>
                  <a:pt x="1684645" y="901304"/>
                  <a:pt x="1677538" y="879947"/>
                  <a:pt x="1663325" y="864767"/>
                </a:cubicBezTo>
                <a:cubicBezTo>
                  <a:pt x="1649112" y="849586"/>
                  <a:pt x="1629206" y="841996"/>
                  <a:pt x="1603608" y="841996"/>
                </a:cubicBezTo>
                <a:close/>
                <a:moveTo>
                  <a:pt x="1132567" y="720776"/>
                </a:moveTo>
                <a:cubicBezTo>
                  <a:pt x="1147449" y="720776"/>
                  <a:pt x="1159319" y="727399"/>
                  <a:pt x="1168174" y="740644"/>
                </a:cubicBezTo>
                <a:cubicBezTo>
                  <a:pt x="1177029" y="753890"/>
                  <a:pt x="1181457" y="769368"/>
                  <a:pt x="1181457" y="787079"/>
                </a:cubicBezTo>
                <a:cubicBezTo>
                  <a:pt x="1181457" y="801813"/>
                  <a:pt x="1177029" y="814165"/>
                  <a:pt x="1168174" y="824137"/>
                </a:cubicBezTo>
                <a:cubicBezTo>
                  <a:pt x="1159319" y="834108"/>
                  <a:pt x="1148045" y="839094"/>
                  <a:pt x="1134353" y="839094"/>
                </a:cubicBezTo>
                <a:cubicBezTo>
                  <a:pt x="1119023" y="839094"/>
                  <a:pt x="1106931" y="833885"/>
                  <a:pt x="1098076" y="823467"/>
                </a:cubicBezTo>
                <a:cubicBezTo>
                  <a:pt x="1089220" y="813049"/>
                  <a:pt x="1084793" y="798687"/>
                  <a:pt x="1084793" y="780381"/>
                </a:cubicBezTo>
                <a:cubicBezTo>
                  <a:pt x="1084793" y="763564"/>
                  <a:pt x="1089146" y="749425"/>
                  <a:pt x="1097852" y="737965"/>
                </a:cubicBezTo>
                <a:cubicBezTo>
                  <a:pt x="1106559" y="726506"/>
                  <a:pt x="1118130" y="720776"/>
                  <a:pt x="1132567" y="720776"/>
                </a:cubicBezTo>
                <a:close/>
                <a:moveTo>
                  <a:pt x="1387732" y="707158"/>
                </a:moveTo>
                <a:cubicBezTo>
                  <a:pt x="1410652" y="707158"/>
                  <a:pt x="1422112" y="723306"/>
                  <a:pt x="1422112" y="755602"/>
                </a:cubicBezTo>
                <a:cubicBezTo>
                  <a:pt x="1422112" y="788939"/>
                  <a:pt x="1410131" y="805608"/>
                  <a:pt x="1386170" y="805608"/>
                </a:cubicBezTo>
                <a:cubicBezTo>
                  <a:pt x="1362655" y="805608"/>
                  <a:pt x="1350898" y="789609"/>
                  <a:pt x="1350898" y="757611"/>
                </a:cubicBezTo>
                <a:cubicBezTo>
                  <a:pt x="1350898" y="723976"/>
                  <a:pt x="1363176" y="707158"/>
                  <a:pt x="1387732" y="707158"/>
                </a:cubicBezTo>
                <a:close/>
                <a:moveTo>
                  <a:pt x="1576819" y="671216"/>
                </a:moveTo>
                <a:lnTo>
                  <a:pt x="1352460" y="1017241"/>
                </a:lnTo>
                <a:lnTo>
                  <a:pt x="1408494" y="1017241"/>
                </a:lnTo>
                <a:lnTo>
                  <a:pt x="1633299" y="671216"/>
                </a:lnTo>
                <a:close/>
                <a:moveTo>
                  <a:pt x="1389072" y="666528"/>
                </a:moveTo>
                <a:cubicBezTo>
                  <a:pt x="1362283" y="666528"/>
                  <a:pt x="1341038" y="675048"/>
                  <a:pt x="1325336" y="692089"/>
                </a:cubicBezTo>
                <a:cubicBezTo>
                  <a:pt x="1309635" y="709130"/>
                  <a:pt x="1301784" y="731789"/>
                  <a:pt x="1301784" y="760066"/>
                </a:cubicBezTo>
                <a:cubicBezTo>
                  <a:pt x="1301784" y="785962"/>
                  <a:pt x="1309188" y="806798"/>
                  <a:pt x="1323997" y="822574"/>
                </a:cubicBezTo>
                <a:cubicBezTo>
                  <a:pt x="1338805" y="838350"/>
                  <a:pt x="1358562" y="846238"/>
                  <a:pt x="1383268" y="846238"/>
                </a:cubicBezTo>
                <a:cubicBezTo>
                  <a:pt x="1409610" y="846238"/>
                  <a:pt x="1430669" y="837829"/>
                  <a:pt x="1446445" y="821011"/>
                </a:cubicBezTo>
                <a:cubicBezTo>
                  <a:pt x="1462221" y="804194"/>
                  <a:pt x="1470109" y="781795"/>
                  <a:pt x="1470109" y="753816"/>
                </a:cubicBezTo>
                <a:cubicBezTo>
                  <a:pt x="1470109" y="726580"/>
                  <a:pt x="1463002" y="705223"/>
                  <a:pt x="1448789" y="689745"/>
                </a:cubicBezTo>
                <a:cubicBezTo>
                  <a:pt x="1434576" y="674267"/>
                  <a:pt x="1414670" y="666528"/>
                  <a:pt x="1389072" y="666528"/>
                </a:cubicBezTo>
                <a:close/>
                <a:moveTo>
                  <a:pt x="1134799" y="665412"/>
                </a:moveTo>
                <a:cubicBezTo>
                  <a:pt x="1098931" y="665412"/>
                  <a:pt x="1069836" y="676648"/>
                  <a:pt x="1047511" y="699121"/>
                </a:cubicBezTo>
                <a:cubicBezTo>
                  <a:pt x="1025187" y="721594"/>
                  <a:pt x="1014025" y="750839"/>
                  <a:pt x="1014025" y="786855"/>
                </a:cubicBezTo>
                <a:cubicBezTo>
                  <a:pt x="1014025" y="817514"/>
                  <a:pt x="1023290" y="842926"/>
                  <a:pt x="1041819" y="863093"/>
                </a:cubicBezTo>
                <a:cubicBezTo>
                  <a:pt x="1060348" y="883259"/>
                  <a:pt x="1083974" y="893342"/>
                  <a:pt x="1112698" y="893342"/>
                </a:cubicBezTo>
                <a:cubicBezTo>
                  <a:pt x="1144399" y="893342"/>
                  <a:pt x="1167839" y="881659"/>
                  <a:pt x="1183019" y="858293"/>
                </a:cubicBezTo>
                <a:lnTo>
                  <a:pt x="1184359" y="858739"/>
                </a:lnTo>
                <a:cubicBezTo>
                  <a:pt x="1183168" y="931368"/>
                  <a:pt x="1154668" y="967682"/>
                  <a:pt x="1098857" y="967682"/>
                </a:cubicBezTo>
                <a:cubicBezTo>
                  <a:pt x="1073854" y="967682"/>
                  <a:pt x="1052125" y="961729"/>
                  <a:pt x="1033670" y="949822"/>
                </a:cubicBezTo>
                <a:lnTo>
                  <a:pt x="1033670" y="1009874"/>
                </a:lnTo>
                <a:cubicBezTo>
                  <a:pt x="1054209" y="1018655"/>
                  <a:pt x="1078096" y="1023046"/>
                  <a:pt x="1105331" y="1023046"/>
                </a:cubicBezTo>
                <a:cubicBezTo>
                  <a:pt x="1153551" y="1023046"/>
                  <a:pt x="1190498" y="1005484"/>
                  <a:pt x="1216171" y="970361"/>
                </a:cubicBezTo>
                <a:cubicBezTo>
                  <a:pt x="1241844" y="935237"/>
                  <a:pt x="1254680" y="887463"/>
                  <a:pt x="1254680" y="827039"/>
                </a:cubicBezTo>
                <a:cubicBezTo>
                  <a:pt x="1254680" y="776140"/>
                  <a:pt x="1244039" y="736477"/>
                  <a:pt x="1222757" y="708051"/>
                </a:cubicBezTo>
                <a:cubicBezTo>
                  <a:pt x="1201474" y="679625"/>
                  <a:pt x="1172155" y="665412"/>
                  <a:pt x="1134799" y="665412"/>
                </a:cubicBezTo>
                <a:close/>
                <a:moveTo>
                  <a:pt x="852844" y="665412"/>
                </a:moveTo>
                <a:cubicBezTo>
                  <a:pt x="815191" y="665412"/>
                  <a:pt x="781556" y="675234"/>
                  <a:pt x="751939" y="694880"/>
                </a:cubicBezTo>
                <a:lnTo>
                  <a:pt x="751939" y="758950"/>
                </a:lnTo>
                <a:cubicBezTo>
                  <a:pt x="779621" y="735138"/>
                  <a:pt x="808270" y="723231"/>
                  <a:pt x="837887" y="723231"/>
                </a:cubicBezTo>
                <a:cubicBezTo>
                  <a:pt x="873159" y="723231"/>
                  <a:pt x="890795" y="739677"/>
                  <a:pt x="890795" y="772568"/>
                </a:cubicBezTo>
                <a:cubicBezTo>
                  <a:pt x="890795" y="787153"/>
                  <a:pt x="886628" y="801217"/>
                  <a:pt x="878294" y="814761"/>
                </a:cubicBezTo>
                <a:cubicBezTo>
                  <a:pt x="869959" y="828304"/>
                  <a:pt x="855374" y="845047"/>
                  <a:pt x="834538" y="864990"/>
                </a:cubicBezTo>
                <a:lnTo>
                  <a:pt x="735196" y="960315"/>
                </a:lnTo>
                <a:lnTo>
                  <a:pt x="735196" y="1017018"/>
                </a:lnTo>
                <a:lnTo>
                  <a:pt x="960670" y="1017018"/>
                </a:lnTo>
                <a:lnTo>
                  <a:pt x="960670" y="956966"/>
                </a:lnTo>
                <a:lnTo>
                  <a:pt x="818018" y="956966"/>
                </a:lnTo>
                <a:lnTo>
                  <a:pt x="818018" y="955627"/>
                </a:lnTo>
                <a:lnTo>
                  <a:pt x="890126" y="890663"/>
                </a:lnTo>
                <a:cubicBezTo>
                  <a:pt x="939239" y="846312"/>
                  <a:pt x="963796" y="803896"/>
                  <a:pt x="963796" y="763415"/>
                </a:cubicBezTo>
                <a:cubicBezTo>
                  <a:pt x="963796" y="732756"/>
                  <a:pt x="953824" y="708758"/>
                  <a:pt x="933881" y="691419"/>
                </a:cubicBezTo>
                <a:cubicBezTo>
                  <a:pt x="913938" y="674081"/>
                  <a:pt x="886926" y="665412"/>
                  <a:pt x="852844" y="665412"/>
                </a:cubicBezTo>
                <a:close/>
                <a:moveTo>
                  <a:pt x="183713" y="665412"/>
                </a:moveTo>
                <a:cubicBezTo>
                  <a:pt x="135046" y="665412"/>
                  <a:pt x="97058" y="683680"/>
                  <a:pt x="69748" y="720218"/>
                </a:cubicBezTo>
                <a:cubicBezTo>
                  <a:pt x="42438" y="756755"/>
                  <a:pt x="28783" y="804268"/>
                  <a:pt x="28783" y="862758"/>
                </a:cubicBezTo>
                <a:cubicBezTo>
                  <a:pt x="28783" y="912466"/>
                  <a:pt x="39313" y="951608"/>
                  <a:pt x="60372" y="980183"/>
                </a:cubicBezTo>
                <a:cubicBezTo>
                  <a:pt x="81431" y="1008758"/>
                  <a:pt x="111755" y="1023046"/>
                  <a:pt x="151343" y="1023046"/>
                </a:cubicBezTo>
                <a:cubicBezTo>
                  <a:pt x="185871" y="1023046"/>
                  <a:pt x="214223" y="1011698"/>
                  <a:pt x="236398" y="989001"/>
                </a:cubicBezTo>
                <a:cubicBezTo>
                  <a:pt x="258574" y="966305"/>
                  <a:pt x="269661" y="937544"/>
                  <a:pt x="269661" y="902718"/>
                </a:cubicBezTo>
                <a:cubicBezTo>
                  <a:pt x="269661" y="870869"/>
                  <a:pt x="261141" y="845010"/>
                  <a:pt x="244100" y="825141"/>
                </a:cubicBezTo>
                <a:cubicBezTo>
                  <a:pt x="227059" y="805273"/>
                  <a:pt x="204028" y="795339"/>
                  <a:pt x="175007" y="795339"/>
                </a:cubicBezTo>
                <a:cubicBezTo>
                  <a:pt x="142562" y="795339"/>
                  <a:pt x="118080" y="807989"/>
                  <a:pt x="101560" y="833290"/>
                </a:cubicBezTo>
                <a:lnTo>
                  <a:pt x="100220" y="833290"/>
                </a:lnTo>
                <a:cubicBezTo>
                  <a:pt x="100220" y="800101"/>
                  <a:pt x="108220" y="773052"/>
                  <a:pt x="124219" y="752141"/>
                </a:cubicBezTo>
                <a:cubicBezTo>
                  <a:pt x="140218" y="731231"/>
                  <a:pt x="161538" y="720776"/>
                  <a:pt x="188178" y="720776"/>
                </a:cubicBezTo>
                <a:cubicBezTo>
                  <a:pt x="208865" y="720776"/>
                  <a:pt x="227989" y="725762"/>
                  <a:pt x="245551" y="735733"/>
                </a:cubicBezTo>
                <a:lnTo>
                  <a:pt x="245551" y="674788"/>
                </a:lnTo>
                <a:cubicBezTo>
                  <a:pt x="230519" y="668537"/>
                  <a:pt x="209907" y="665412"/>
                  <a:pt x="183713" y="665412"/>
                </a:cubicBezTo>
                <a:close/>
                <a:moveTo>
                  <a:pt x="475267" y="665188"/>
                </a:moveTo>
                <a:lnTo>
                  <a:pt x="329044" y="695996"/>
                </a:lnTo>
                <a:lnTo>
                  <a:pt x="329044" y="755155"/>
                </a:lnTo>
                <a:lnTo>
                  <a:pt x="403160" y="738412"/>
                </a:lnTo>
                <a:lnTo>
                  <a:pt x="403160" y="959645"/>
                </a:lnTo>
                <a:lnTo>
                  <a:pt x="331053" y="959645"/>
                </a:lnTo>
                <a:lnTo>
                  <a:pt x="331053" y="1017018"/>
                </a:lnTo>
                <a:lnTo>
                  <a:pt x="546928" y="1017018"/>
                </a:lnTo>
                <a:lnTo>
                  <a:pt x="546928" y="959645"/>
                </a:lnTo>
                <a:lnTo>
                  <a:pt x="475267" y="959645"/>
                </a:lnTo>
                <a:close/>
                <a:moveTo>
                  <a:pt x="856315" y="0"/>
                </a:moveTo>
                <a:cubicBezTo>
                  <a:pt x="1329245" y="0"/>
                  <a:pt x="1712630" y="383385"/>
                  <a:pt x="1712630" y="856315"/>
                </a:cubicBezTo>
                <a:cubicBezTo>
                  <a:pt x="1712630" y="1329245"/>
                  <a:pt x="1329245" y="1712630"/>
                  <a:pt x="856315" y="1712630"/>
                </a:cubicBezTo>
                <a:cubicBezTo>
                  <a:pt x="383385" y="1712630"/>
                  <a:pt x="0" y="1329245"/>
                  <a:pt x="0" y="856315"/>
                </a:cubicBezTo>
                <a:cubicBezTo>
                  <a:pt x="0" y="383385"/>
                  <a:pt x="383385" y="0"/>
                  <a:pt x="856315" y="0"/>
                </a:cubicBezTo>
                <a:close/>
              </a:path>
            </a:pathLst>
          </a:custGeom>
          <a:solidFill>
            <a:srgbClr val="EB5145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187826" y="2568309"/>
            <a:ext cx="3560342" cy="104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36" tIns="60917" rIns="121836" bIns="60917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EB5145"/>
                </a:solidFill>
                <a:latin typeface="微软雅黑" pitchFamily="34" charset="-122"/>
                <a:ea typeface="微软雅黑" pitchFamily="34" charset="-122"/>
              </a:rPr>
              <a:t>61.29%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of participants had the experience of going out with local students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0" name="直线连接符 49"/>
          <p:cNvCxnSpPr/>
          <p:nvPr/>
        </p:nvCxnSpPr>
        <p:spPr>
          <a:xfrm>
            <a:off x="3125672" y="4536157"/>
            <a:ext cx="4644964" cy="536"/>
          </a:xfrm>
          <a:prstGeom prst="line">
            <a:avLst/>
          </a:prstGeom>
          <a:ln w="28575">
            <a:solidFill>
              <a:srgbClr val="18D2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/>
          <p:nvPr/>
        </p:nvCxnSpPr>
        <p:spPr>
          <a:xfrm>
            <a:off x="3430471" y="6006365"/>
            <a:ext cx="2366683" cy="0"/>
          </a:xfrm>
          <a:prstGeom prst="line">
            <a:avLst/>
          </a:prstGeom>
          <a:ln w="28575">
            <a:solidFill>
              <a:srgbClr val="1983B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形状 55"/>
          <p:cNvSpPr/>
          <p:nvPr/>
        </p:nvSpPr>
        <p:spPr>
          <a:xfrm>
            <a:off x="7770636" y="3807868"/>
            <a:ext cx="1456578" cy="1456578"/>
          </a:xfrm>
          <a:custGeom>
            <a:avLst/>
            <a:gdLst/>
            <a:ahLst/>
            <a:cxnLst/>
            <a:rect l="l" t="t" r="r" b="b"/>
            <a:pathLst>
              <a:path w="1456578" h="1456578">
                <a:moveTo>
                  <a:pt x="1211100" y="763359"/>
                </a:moveTo>
                <a:cubicBezTo>
                  <a:pt x="1223648" y="763359"/>
                  <a:pt x="1233678" y="768352"/>
                  <a:pt x="1241189" y="778337"/>
                </a:cubicBezTo>
                <a:cubicBezTo>
                  <a:pt x="1248700" y="788323"/>
                  <a:pt x="1252456" y="802594"/>
                  <a:pt x="1252456" y="821151"/>
                </a:cubicBezTo>
                <a:cubicBezTo>
                  <a:pt x="1252456" y="860739"/>
                  <a:pt x="1238317" y="880533"/>
                  <a:pt x="1210040" y="880533"/>
                </a:cubicBezTo>
                <a:cubicBezTo>
                  <a:pt x="1181939" y="880533"/>
                  <a:pt x="1167889" y="861446"/>
                  <a:pt x="1167889" y="823272"/>
                </a:cubicBezTo>
                <a:cubicBezTo>
                  <a:pt x="1167889" y="783330"/>
                  <a:pt x="1182293" y="763359"/>
                  <a:pt x="1211100" y="763359"/>
                </a:cubicBezTo>
                <a:close/>
                <a:moveTo>
                  <a:pt x="1213751" y="715111"/>
                </a:moveTo>
                <a:cubicBezTo>
                  <a:pt x="1182293" y="715111"/>
                  <a:pt x="1157108" y="725140"/>
                  <a:pt x="1138198" y="745200"/>
                </a:cubicBezTo>
                <a:cubicBezTo>
                  <a:pt x="1119287" y="765259"/>
                  <a:pt x="1109832" y="792255"/>
                  <a:pt x="1109832" y="826188"/>
                </a:cubicBezTo>
                <a:cubicBezTo>
                  <a:pt x="1109832" y="856939"/>
                  <a:pt x="1118669" y="881726"/>
                  <a:pt x="1136342" y="900548"/>
                </a:cubicBezTo>
                <a:cubicBezTo>
                  <a:pt x="1154015" y="919370"/>
                  <a:pt x="1177433" y="928781"/>
                  <a:pt x="1206594" y="928781"/>
                </a:cubicBezTo>
                <a:cubicBezTo>
                  <a:pt x="1237699" y="928781"/>
                  <a:pt x="1262707" y="918752"/>
                  <a:pt x="1281617" y="898693"/>
                </a:cubicBezTo>
                <a:cubicBezTo>
                  <a:pt x="1300527" y="878633"/>
                  <a:pt x="1309983" y="851814"/>
                  <a:pt x="1309983" y="818235"/>
                </a:cubicBezTo>
                <a:cubicBezTo>
                  <a:pt x="1309983" y="785539"/>
                  <a:pt x="1301544" y="760178"/>
                  <a:pt x="1284666" y="742151"/>
                </a:cubicBezTo>
                <a:cubicBezTo>
                  <a:pt x="1267788" y="724124"/>
                  <a:pt x="1244149" y="715111"/>
                  <a:pt x="1213751" y="715111"/>
                </a:cubicBezTo>
                <a:close/>
                <a:moveTo>
                  <a:pt x="957400" y="554990"/>
                </a:moveTo>
                <a:cubicBezTo>
                  <a:pt x="984617" y="554990"/>
                  <a:pt x="998225" y="574166"/>
                  <a:pt x="998225" y="612517"/>
                </a:cubicBezTo>
                <a:cubicBezTo>
                  <a:pt x="998225" y="652105"/>
                  <a:pt x="983998" y="671899"/>
                  <a:pt x="955544" y="671899"/>
                </a:cubicBezTo>
                <a:cubicBezTo>
                  <a:pt x="927620" y="671899"/>
                  <a:pt x="913658" y="652901"/>
                  <a:pt x="913658" y="614903"/>
                </a:cubicBezTo>
                <a:cubicBezTo>
                  <a:pt x="913658" y="574961"/>
                  <a:pt x="928239" y="554990"/>
                  <a:pt x="957400" y="554990"/>
                </a:cubicBezTo>
                <a:close/>
                <a:moveTo>
                  <a:pt x="1181939" y="512309"/>
                </a:moveTo>
                <a:lnTo>
                  <a:pt x="915514" y="923214"/>
                </a:lnTo>
                <a:lnTo>
                  <a:pt x="982054" y="923214"/>
                </a:lnTo>
                <a:lnTo>
                  <a:pt x="1249010" y="512309"/>
                </a:lnTo>
                <a:close/>
                <a:moveTo>
                  <a:pt x="555364" y="512309"/>
                </a:moveTo>
                <a:lnTo>
                  <a:pt x="555364" y="738970"/>
                </a:lnTo>
                <a:cubicBezTo>
                  <a:pt x="582581" y="735789"/>
                  <a:pt x="605026" y="734198"/>
                  <a:pt x="622699" y="734198"/>
                </a:cubicBezTo>
                <a:cubicBezTo>
                  <a:pt x="681551" y="734198"/>
                  <a:pt x="710977" y="755406"/>
                  <a:pt x="710977" y="797822"/>
                </a:cubicBezTo>
                <a:cubicBezTo>
                  <a:pt x="710977" y="818500"/>
                  <a:pt x="703908" y="834759"/>
                  <a:pt x="689769" y="846600"/>
                </a:cubicBezTo>
                <a:cubicBezTo>
                  <a:pt x="675631" y="858442"/>
                  <a:pt x="656543" y="864362"/>
                  <a:pt x="632508" y="864362"/>
                </a:cubicBezTo>
                <a:cubicBezTo>
                  <a:pt x="601579" y="864362"/>
                  <a:pt x="571888" y="855614"/>
                  <a:pt x="543434" y="838117"/>
                </a:cubicBezTo>
                <a:lnTo>
                  <a:pt x="543434" y="912345"/>
                </a:lnTo>
                <a:cubicBezTo>
                  <a:pt x="569237" y="924186"/>
                  <a:pt x="601933" y="930107"/>
                  <a:pt x="641521" y="930107"/>
                </a:cubicBezTo>
                <a:cubicBezTo>
                  <a:pt x="688886" y="930107"/>
                  <a:pt x="726839" y="917515"/>
                  <a:pt x="755382" y="892330"/>
                </a:cubicBezTo>
                <a:cubicBezTo>
                  <a:pt x="783924" y="867146"/>
                  <a:pt x="798195" y="833169"/>
                  <a:pt x="798195" y="790399"/>
                </a:cubicBezTo>
                <a:cubicBezTo>
                  <a:pt x="798195" y="752225"/>
                  <a:pt x="786001" y="722180"/>
                  <a:pt x="761611" y="700265"/>
                </a:cubicBezTo>
                <a:cubicBezTo>
                  <a:pt x="737222" y="678350"/>
                  <a:pt x="704438" y="667393"/>
                  <a:pt x="663259" y="667393"/>
                </a:cubicBezTo>
                <a:cubicBezTo>
                  <a:pt x="650711" y="667393"/>
                  <a:pt x="639312" y="668011"/>
                  <a:pt x="629061" y="669248"/>
                </a:cubicBezTo>
                <a:lnTo>
                  <a:pt x="629061" y="582826"/>
                </a:lnTo>
                <a:lnTo>
                  <a:pt x="779373" y="582826"/>
                </a:lnTo>
                <a:lnTo>
                  <a:pt x="779373" y="512309"/>
                </a:lnTo>
                <a:close/>
                <a:moveTo>
                  <a:pt x="190707" y="512309"/>
                </a:moveTo>
                <a:lnTo>
                  <a:pt x="190707" y="582826"/>
                </a:lnTo>
                <a:lnTo>
                  <a:pt x="383700" y="582826"/>
                </a:lnTo>
                <a:lnTo>
                  <a:pt x="236569" y="922949"/>
                </a:lnTo>
                <a:lnTo>
                  <a:pt x="326968" y="922949"/>
                </a:lnTo>
                <a:lnTo>
                  <a:pt x="474099" y="551014"/>
                </a:lnTo>
                <a:lnTo>
                  <a:pt x="474099" y="512309"/>
                </a:lnTo>
                <a:close/>
                <a:moveTo>
                  <a:pt x="958990" y="506742"/>
                </a:moveTo>
                <a:cubicBezTo>
                  <a:pt x="927178" y="506742"/>
                  <a:pt x="901949" y="516860"/>
                  <a:pt x="883304" y="537096"/>
                </a:cubicBezTo>
                <a:cubicBezTo>
                  <a:pt x="864659" y="557332"/>
                  <a:pt x="855336" y="584240"/>
                  <a:pt x="855336" y="617819"/>
                </a:cubicBezTo>
                <a:cubicBezTo>
                  <a:pt x="855336" y="648571"/>
                  <a:pt x="864129" y="673313"/>
                  <a:pt x="881713" y="692047"/>
                </a:cubicBezTo>
                <a:cubicBezTo>
                  <a:pt x="899298" y="710781"/>
                  <a:pt x="922760" y="720148"/>
                  <a:pt x="952098" y="720148"/>
                </a:cubicBezTo>
                <a:cubicBezTo>
                  <a:pt x="983379" y="720148"/>
                  <a:pt x="1008387" y="710162"/>
                  <a:pt x="1027121" y="690191"/>
                </a:cubicBezTo>
                <a:cubicBezTo>
                  <a:pt x="1045855" y="670220"/>
                  <a:pt x="1055221" y="643622"/>
                  <a:pt x="1055221" y="610396"/>
                </a:cubicBezTo>
                <a:cubicBezTo>
                  <a:pt x="1055221" y="578054"/>
                  <a:pt x="1046782" y="552693"/>
                  <a:pt x="1029904" y="534312"/>
                </a:cubicBezTo>
                <a:cubicBezTo>
                  <a:pt x="1013026" y="515932"/>
                  <a:pt x="989388" y="506742"/>
                  <a:pt x="958990" y="506742"/>
                </a:cubicBezTo>
                <a:close/>
                <a:moveTo>
                  <a:pt x="728289" y="0"/>
                </a:moveTo>
                <a:cubicBezTo>
                  <a:pt x="1130512" y="0"/>
                  <a:pt x="1456578" y="326066"/>
                  <a:pt x="1456578" y="728289"/>
                </a:cubicBezTo>
                <a:cubicBezTo>
                  <a:pt x="1456578" y="1130512"/>
                  <a:pt x="1130512" y="1456578"/>
                  <a:pt x="728289" y="1456578"/>
                </a:cubicBezTo>
                <a:cubicBezTo>
                  <a:pt x="326066" y="1456578"/>
                  <a:pt x="0" y="1130512"/>
                  <a:pt x="0" y="728289"/>
                </a:cubicBezTo>
                <a:cubicBezTo>
                  <a:pt x="0" y="326066"/>
                  <a:pt x="326066" y="0"/>
                  <a:pt x="728289" y="0"/>
                </a:cubicBezTo>
                <a:close/>
              </a:path>
            </a:pathLst>
          </a:custGeom>
          <a:solidFill>
            <a:srgbClr val="18D2A6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9409191" y="4059146"/>
            <a:ext cx="2860139" cy="104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36" tIns="60917" rIns="121836" bIns="60917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18D2A6"/>
                </a:solidFill>
                <a:latin typeface="微软雅黑" pitchFamily="34" charset="-122"/>
                <a:ea typeface="微软雅黑" pitchFamily="34" charset="-122"/>
              </a:rPr>
              <a:t>75%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of participants find hard to blend into local culture</a:t>
            </a:r>
          </a:p>
        </p:txBody>
      </p:sp>
      <p:sp>
        <p:nvSpPr>
          <p:cNvPr id="63" name="任意形状 62"/>
          <p:cNvSpPr/>
          <p:nvPr/>
        </p:nvSpPr>
        <p:spPr>
          <a:xfrm>
            <a:off x="5815084" y="5311029"/>
            <a:ext cx="1390672" cy="1390672"/>
          </a:xfrm>
          <a:custGeom>
            <a:avLst/>
            <a:gdLst/>
            <a:ahLst/>
            <a:cxnLst/>
            <a:rect l="l" t="t" r="r" b="b"/>
            <a:pathLst>
              <a:path w="1390672" h="1390672">
                <a:moveTo>
                  <a:pt x="500658" y="786197"/>
                </a:moveTo>
                <a:lnTo>
                  <a:pt x="500658" y="834896"/>
                </a:lnTo>
                <a:lnTo>
                  <a:pt x="550046" y="834896"/>
                </a:lnTo>
                <a:lnTo>
                  <a:pt x="550046" y="786197"/>
                </a:lnTo>
                <a:close/>
                <a:moveTo>
                  <a:pt x="1215080" y="731647"/>
                </a:moveTo>
                <a:cubicBezTo>
                  <a:pt x="1228732" y="731647"/>
                  <a:pt x="1235557" y="743578"/>
                  <a:pt x="1235557" y="767440"/>
                </a:cubicBezTo>
                <a:cubicBezTo>
                  <a:pt x="1235557" y="791646"/>
                  <a:pt x="1228732" y="803749"/>
                  <a:pt x="1215080" y="803749"/>
                </a:cubicBezTo>
                <a:cubicBezTo>
                  <a:pt x="1201543" y="803749"/>
                  <a:pt x="1194774" y="791646"/>
                  <a:pt x="1194774" y="767440"/>
                </a:cubicBezTo>
                <a:cubicBezTo>
                  <a:pt x="1194774" y="743578"/>
                  <a:pt x="1201543" y="731647"/>
                  <a:pt x="1215080" y="731647"/>
                </a:cubicBezTo>
                <a:close/>
                <a:moveTo>
                  <a:pt x="175808" y="723043"/>
                </a:moveTo>
                <a:cubicBezTo>
                  <a:pt x="182462" y="726140"/>
                  <a:pt x="188284" y="729180"/>
                  <a:pt x="193275" y="732163"/>
                </a:cubicBezTo>
                <a:cubicBezTo>
                  <a:pt x="198265" y="735146"/>
                  <a:pt x="202366" y="738215"/>
                  <a:pt x="205579" y="741369"/>
                </a:cubicBezTo>
                <a:cubicBezTo>
                  <a:pt x="208791" y="744524"/>
                  <a:pt x="211200" y="747909"/>
                  <a:pt x="212806" y="751522"/>
                </a:cubicBezTo>
                <a:cubicBezTo>
                  <a:pt x="214412" y="755136"/>
                  <a:pt x="215215" y="759123"/>
                  <a:pt x="215215" y="763482"/>
                </a:cubicBezTo>
                <a:cubicBezTo>
                  <a:pt x="215215" y="769103"/>
                  <a:pt x="214269" y="774151"/>
                  <a:pt x="212376" y="778625"/>
                </a:cubicBezTo>
                <a:cubicBezTo>
                  <a:pt x="210483" y="783099"/>
                  <a:pt x="207787" y="786885"/>
                  <a:pt x="204288" y="789983"/>
                </a:cubicBezTo>
                <a:cubicBezTo>
                  <a:pt x="200789" y="793080"/>
                  <a:pt x="196630" y="795461"/>
                  <a:pt x="191812" y="797124"/>
                </a:cubicBezTo>
                <a:cubicBezTo>
                  <a:pt x="186994" y="798788"/>
                  <a:pt x="181659" y="799619"/>
                  <a:pt x="175808" y="799619"/>
                </a:cubicBezTo>
                <a:cubicBezTo>
                  <a:pt x="169957" y="799619"/>
                  <a:pt x="164623" y="798816"/>
                  <a:pt x="159805" y="797210"/>
                </a:cubicBezTo>
                <a:cubicBezTo>
                  <a:pt x="154986" y="795604"/>
                  <a:pt x="150856" y="793252"/>
                  <a:pt x="147415" y="790155"/>
                </a:cubicBezTo>
                <a:cubicBezTo>
                  <a:pt x="143973" y="787057"/>
                  <a:pt x="141306" y="783271"/>
                  <a:pt x="139413" y="778797"/>
                </a:cubicBezTo>
                <a:cubicBezTo>
                  <a:pt x="137520" y="774323"/>
                  <a:pt x="136573" y="769218"/>
                  <a:pt x="136573" y="763482"/>
                </a:cubicBezTo>
                <a:cubicBezTo>
                  <a:pt x="136573" y="755222"/>
                  <a:pt x="139556" y="748109"/>
                  <a:pt x="145522" y="742144"/>
                </a:cubicBezTo>
                <a:cubicBezTo>
                  <a:pt x="148849" y="738932"/>
                  <a:pt x="153036" y="735748"/>
                  <a:pt x="158084" y="732593"/>
                </a:cubicBezTo>
                <a:cubicBezTo>
                  <a:pt x="163132" y="729438"/>
                  <a:pt x="169040" y="726255"/>
                  <a:pt x="175808" y="723043"/>
                </a:cubicBezTo>
                <a:close/>
                <a:moveTo>
                  <a:pt x="682698" y="703425"/>
                </a:moveTo>
                <a:cubicBezTo>
                  <a:pt x="688320" y="703425"/>
                  <a:pt x="693425" y="704630"/>
                  <a:pt x="698014" y="707039"/>
                </a:cubicBezTo>
                <a:cubicBezTo>
                  <a:pt x="702602" y="709448"/>
                  <a:pt x="706503" y="712775"/>
                  <a:pt x="709715" y="717020"/>
                </a:cubicBezTo>
                <a:cubicBezTo>
                  <a:pt x="712927" y="721264"/>
                  <a:pt x="715394" y="726312"/>
                  <a:pt x="717115" y="732163"/>
                </a:cubicBezTo>
                <a:cubicBezTo>
                  <a:pt x="718836" y="738014"/>
                  <a:pt x="719696" y="744381"/>
                  <a:pt x="719696" y="751264"/>
                </a:cubicBezTo>
                <a:cubicBezTo>
                  <a:pt x="719696" y="758033"/>
                  <a:pt x="718864" y="764342"/>
                  <a:pt x="717201" y="770193"/>
                </a:cubicBezTo>
                <a:cubicBezTo>
                  <a:pt x="715537" y="776044"/>
                  <a:pt x="713157" y="781149"/>
                  <a:pt x="710059" y="785509"/>
                </a:cubicBezTo>
                <a:cubicBezTo>
                  <a:pt x="706962" y="789868"/>
                  <a:pt x="703205" y="793310"/>
                  <a:pt x="698788" y="795833"/>
                </a:cubicBezTo>
                <a:cubicBezTo>
                  <a:pt x="694371" y="798357"/>
                  <a:pt x="689409" y="799619"/>
                  <a:pt x="683903" y="799619"/>
                </a:cubicBezTo>
                <a:cubicBezTo>
                  <a:pt x="671169" y="799619"/>
                  <a:pt x="661045" y="793195"/>
                  <a:pt x="653530" y="780346"/>
                </a:cubicBezTo>
                <a:cubicBezTo>
                  <a:pt x="646016" y="767497"/>
                  <a:pt x="641857" y="748912"/>
                  <a:pt x="641054" y="724591"/>
                </a:cubicBezTo>
                <a:cubicBezTo>
                  <a:pt x="654936" y="710481"/>
                  <a:pt x="668817" y="703425"/>
                  <a:pt x="682698" y="703425"/>
                </a:cubicBezTo>
                <a:close/>
                <a:moveTo>
                  <a:pt x="1215080" y="696198"/>
                </a:moveTo>
                <a:cubicBezTo>
                  <a:pt x="1205902" y="696198"/>
                  <a:pt x="1197499" y="697833"/>
                  <a:pt x="1189870" y="701102"/>
                </a:cubicBezTo>
                <a:cubicBezTo>
                  <a:pt x="1182241" y="704372"/>
                  <a:pt x="1175673" y="709075"/>
                  <a:pt x="1170166" y="715213"/>
                </a:cubicBezTo>
                <a:cubicBezTo>
                  <a:pt x="1164659" y="721350"/>
                  <a:pt x="1160386" y="728807"/>
                  <a:pt x="1157346" y="737584"/>
                </a:cubicBezTo>
                <a:cubicBezTo>
                  <a:pt x="1154306" y="746360"/>
                  <a:pt x="1152786" y="756312"/>
                  <a:pt x="1152786" y="767440"/>
                </a:cubicBezTo>
                <a:cubicBezTo>
                  <a:pt x="1152786" y="778683"/>
                  <a:pt x="1154306" y="788721"/>
                  <a:pt x="1157346" y="797554"/>
                </a:cubicBezTo>
                <a:cubicBezTo>
                  <a:pt x="1160386" y="806388"/>
                  <a:pt x="1164631" y="813873"/>
                  <a:pt x="1170080" y="820011"/>
                </a:cubicBezTo>
                <a:cubicBezTo>
                  <a:pt x="1175529" y="826149"/>
                  <a:pt x="1182069" y="830852"/>
                  <a:pt x="1189697" y="834122"/>
                </a:cubicBezTo>
                <a:cubicBezTo>
                  <a:pt x="1197327" y="837391"/>
                  <a:pt x="1205787" y="839026"/>
                  <a:pt x="1215080" y="839026"/>
                </a:cubicBezTo>
                <a:cubicBezTo>
                  <a:pt x="1224143" y="839026"/>
                  <a:pt x="1232517" y="837363"/>
                  <a:pt x="1240204" y="834036"/>
                </a:cubicBezTo>
                <a:cubicBezTo>
                  <a:pt x="1247890" y="830709"/>
                  <a:pt x="1254487" y="825948"/>
                  <a:pt x="1259993" y="819753"/>
                </a:cubicBezTo>
                <a:cubicBezTo>
                  <a:pt x="1265500" y="813558"/>
                  <a:pt x="1269802" y="806044"/>
                  <a:pt x="1272899" y="797210"/>
                </a:cubicBezTo>
                <a:cubicBezTo>
                  <a:pt x="1275997" y="788377"/>
                  <a:pt x="1277546" y="778453"/>
                  <a:pt x="1277546" y="767440"/>
                </a:cubicBezTo>
                <a:cubicBezTo>
                  <a:pt x="1277546" y="756541"/>
                  <a:pt x="1275997" y="746704"/>
                  <a:pt x="1272899" y="737928"/>
                </a:cubicBezTo>
                <a:cubicBezTo>
                  <a:pt x="1269802" y="729152"/>
                  <a:pt x="1265500" y="721666"/>
                  <a:pt x="1259993" y="715471"/>
                </a:cubicBezTo>
                <a:cubicBezTo>
                  <a:pt x="1254487" y="709276"/>
                  <a:pt x="1247890" y="704515"/>
                  <a:pt x="1240204" y="701188"/>
                </a:cubicBezTo>
                <a:cubicBezTo>
                  <a:pt x="1232517" y="697861"/>
                  <a:pt x="1224143" y="696198"/>
                  <a:pt x="1215080" y="696198"/>
                </a:cubicBezTo>
                <a:close/>
                <a:moveTo>
                  <a:pt x="375833" y="614975"/>
                </a:moveTo>
                <a:cubicBezTo>
                  <a:pt x="382143" y="614975"/>
                  <a:pt x="387678" y="616552"/>
                  <a:pt x="392439" y="619707"/>
                </a:cubicBezTo>
                <a:cubicBezTo>
                  <a:pt x="397200" y="622862"/>
                  <a:pt x="401215" y="628053"/>
                  <a:pt x="404485" y="635281"/>
                </a:cubicBezTo>
                <a:cubicBezTo>
                  <a:pt x="407755" y="642508"/>
                  <a:pt x="410221" y="652030"/>
                  <a:pt x="411885" y="663846"/>
                </a:cubicBezTo>
                <a:cubicBezTo>
                  <a:pt x="413548" y="675663"/>
                  <a:pt x="414380" y="690232"/>
                  <a:pt x="414380" y="707555"/>
                </a:cubicBezTo>
                <a:cubicBezTo>
                  <a:pt x="414380" y="724878"/>
                  <a:pt x="413548" y="739419"/>
                  <a:pt x="411885" y="751178"/>
                </a:cubicBezTo>
                <a:cubicBezTo>
                  <a:pt x="410221" y="762937"/>
                  <a:pt x="407755" y="772402"/>
                  <a:pt x="404485" y="779572"/>
                </a:cubicBezTo>
                <a:cubicBezTo>
                  <a:pt x="401215" y="786742"/>
                  <a:pt x="397200" y="791876"/>
                  <a:pt x="392439" y="794973"/>
                </a:cubicBezTo>
                <a:cubicBezTo>
                  <a:pt x="387678" y="798071"/>
                  <a:pt x="382143" y="799619"/>
                  <a:pt x="375833" y="799619"/>
                </a:cubicBezTo>
                <a:cubicBezTo>
                  <a:pt x="369638" y="799619"/>
                  <a:pt x="364189" y="798071"/>
                  <a:pt x="359485" y="794973"/>
                </a:cubicBezTo>
                <a:cubicBezTo>
                  <a:pt x="354782" y="791876"/>
                  <a:pt x="350795" y="786770"/>
                  <a:pt x="347526" y="779658"/>
                </a:cubicBezTo>
                <a:cubicBezTo>
                  <a:pt x="344256" y="772545"/>
                  <a:pt x="341790" y="763109"/>
                  <a:pt x="340126" y="751350"/>
                </a:cubicBezTo>
                <a:cubicBezTo>
                  <a:pt x="338463" y="739591"/>
                  <a:pt x="337631" y="724993"/>
                  <a:pt x="337631" y="707555"/>
                </a:cubicBezTo>
                <a:cubicBezTo>
                  <a:pt x="337631" y="690003"/>
                  <a:pt x="338463" y="675318"/>
                  <a:pt x="340126" y="663502"/>
                </a:cubicBezTo>
                <a:cubicBezTo>
                  <a:pt x="341790" y="651686"/>
                  <a:pt x="344256" y="642192"/>
                  <a:pt x="347526" y="635022"/>
                </a:cubicBezTo>
                <a:cubicBezTo>
                  <a:pt x="350795" y="627852"/>
                  <a:pt x="354782" y="622718"/>
                  <a:pt x="359485" y="619621"/>
                </a:cubicBezTo>
                <a:cubicBezTo>
                  <a:pt x="364189" y="616524"/>
                  <a:pt x="369638" y="614975"/>
                  <a:pt x="375833" y="614975"/>
                </a:cubicBezTo>
                <a:close/>
                <a:moveTo>
                  <a:pt x="175808" y="614975"/>
                </a:moveTo>
                <a:cubicBezTo>
                  <a:pt x="185445" y="614975"/>
                  <a:pt x="192873" y="617384"/>
                  <a:pt x="198093" y="622202"/>
                </a:cubicBezTo>
                <a:cubicBezTo>
                  <a:pt x="203313" y="627021"/>
                  <a:pt x="205923" y="633846"/>
                  <a:pt x="205923" y="642680"/>
                </a:cubicBezTo>
                <a:cubicBezTo>
                  <a:pt x="205923" y="657938"/>
                  <a:pt x="195885" y="670385"/>
                  <a:pt x="175808" y="680022"/>
                </a:cubicBezTo>
                <a:cubicBezTo>
                  <a:pt x="155961" y="670385"/>
                  <a:pt x="146038" y="657938"/>
                  <a:pt x="146038" y="642680"/>
                </a:cubicBezTo>
                <a:cubicBezTo>
                  <a:pt x="146038" y="633846"/>
                  <a:pt x="148677" y="627021"/>
                  <a:pt x="153954" y="622202"/>
                </a:cubicBezTo>
                <a:cubicBezTo>
                  <a:pt x="159231" y="617384"/>
                  <a:pt x="166516" y="614975"/>
                  <a:pt x="175808" y="614975"/>
                </a:cubicBezTo>
                <a:close/>
                <a:moveTo>
                  <a:pt x="1068121" y="610845"/>
                </a:moveTo>
                <a:cubicBezTo>
                  <a:pt x="1081773" y="610845"/>
                  <a:pt x="1088599" y="622833"/>
                  <a:pt x="1088599" y="646810"/>
                </a:cubicBezTo>
                <a:cubicBezTo>
                  <a:pt x="1088599" y="670787"/>
                  <a:pt x="1081773" y="682775"/>
                  <a:pt x="1068121" y="682775"/>
                </a:cubicBezTo>
                <a:cubicBezTo>
                  <a:pt x="1054584" y="682775"/>
                  <a:pt x="1047815" y="670787"/>
                  <a:pt x="1047815" y="646810"/>
                </a:cubicBezTo>
                <a:cubicBezTo>
                  <a:pt x="1047815" y="622833"/>
                  <a:pt x="1054584" y="610845"/>
                  <a:pt x="1068121" y="610845"/>
                </a:cubicBezTo>
                <a:close/>
                <a:moveTo>
                  <a:pt x="1190300" y="579698"/>
                </a:moveTo>
                <a:lnTo>
                  <a:pt x="1050741" y="834896"/>
                </a:lnTo>
                <a:lnTo>
                  <a:pt x="1092557" y="834896"/>
                </a:lnTo>
                <a:lnTo>
                  <a:pt x="1231944" y="579698"/>
                </a:lnTo>
                <a:close/>
                <a:moveTo>
                  <a:pt x="813202" y="579698"/>
                </a:moveTo>
                <a:lnTo>
                  <a:pt x="801844" y="721666"/>
                </a:lnTo>
                <a:lnTo>
                  <a:pt x="838326" y="721666"/>
                </a:lnTo>
                <a:cubicBezTo>
                  <a:pt x="850142" y="708473"/>
                  <a:pt x="863450" y="701876"/>
                  <a:pt x="878249" y="701876"/>
                </a:cubicBezTo>
                <a:cubicBezTo>
                  <a:pt x="884559" y="701876"/>
                  <a:pt x="890324" y="702966"/>
                  <a:pt x="895543" y="705146"/>
                </a:cubicBezTo>
                <a:cubicBezTo>
                  <a:pt x="900763" y="707326"/>
                  <a:pt x="905266" y="710423"/>
                  <a:pt x="909052" y="714438"/>
                </a:cubicBezTo>
                <a:cubicBezTo>
                  <a:pt x="912838" y="718454"/>
                  <a:pt x="915763" y="723329"/>
                  <a:pt x="917828" y="729065"/>
                </a:cubicBezTo>
                <a:cubicBezTo>
                  <a:pt x="919893" y="734802"/>
                  <a:pt x="920926" y="741283"/>
                  <a:pt x="920926" y="748511"/>
                </a:cubicBezTo>
                <a:cubicBezTo>
                  <a:pt x="920926" y="755624"/>
                  <a:pt x="919893" y="762277"/>
                  <a:pt x="917828" y="768472"/>
                </a:cubicBezTo>
                <a:cubicBezTo>
                  <a:pt x="915763" y="774667"/>
                  <a:pt x="912895" y="780088"/>
                  <a:pt x="909224" y="784734"/>
                </a:cubicBezTo>
                <a:cubicBezTo>
                  <a:pt x="905553" y="789380"/>
                  <a:pt x="901136" y="793023"/>
                  <a:pt x="895974" y="795661"/>
                </a:cubicBezTo>
                <a:cubicBezTo>
                  <a:pt x="890811" y="798300"/>
                  <a:pt x="885075" y="799619"/>
                  <a:pt x="878765" y="799619"/>
                </a:cubicBezTo>
                <a:cubicBezTo>
                  <a:pt x="874062" y="799619"/>
                  <a:pt x="869588" y="798759"/>
                  <a:pt x="865343" y="797038"/>
                </a:cubicBezTo>
                <a:cubicBezTo>
                  <a:pt x="861098" y="795317"/>
                  <a:pt x="857312" y="792679"/>
                  <a:pt x="853985" y="789122"/>
                </a:cubicBezTo>
                <a:cubicBezTo>
                  <a:pt x="850659" y="785566"/>
                  <a:pt x="847848" y="781092"/>
                  <a:pt x="845553" y="775700"/>
                </a:cubicBezTo>
                <a:cubicBezTo>
                  <a:pt x="843259" y="770308"/>
                  <a:pt x="841710" y="763998"/>
                  <a:pt x="840907" y="756771"/>
                </a:cubicBezTo>
                <a:lnTo>
                  <a:pt x="793068" y="756771"/>
                </a:lnTo>
                <a:cubicBezTo>
                  <a:pt x="794445" y="770652"/>
                  <a:pt x="797628" y="782727"/>
                  <a:pt x="802619" y="792994"/>
                </a:cubicBezTo>
                <a:cubicBezTo>
                  <a:pt x="807609" y="803262"/>
                  <a:pt x="813919" y="811809"/>
                  <a:pt x="821548" y="818634"/>
                </a:cubicBezTo>
                <a:cubicBezTo>
                  <a:pt x="829177" y="825460"/>
                  <a:pt x="837867" y="830565"/>
                  <a:pt x="847618" y="833950"/>
                </a:cubicBezTo>
                <a:cubicBezTo>
                  <a:pt x="857370" y="837334"/>
                  <a:pt x="867752" y="839026"/>
                  <a:pt x="878765" y="839026"/>
                </a:cubicBezTo>
                <a:cubicBezTo>
                  <a:pt x="892417" y="839026"/>
                  <a:pt x="904778" y="836646"/>
                  <a:pt x="915849" y="831885"/>
                </a:cubicBezTo>
                <a:cubicBezTo>
                  <a:pt x="926920" y="827124"/>
                  <a:pt x="936384" y="820556"/>
                  <a:pt x="944243" y="812181"/>
                </a:cubicBezTo>
                <a:cubicBezTo>
                  <a:pt x="952101" y="803807"/>
                  <a:pt x="958153" y="793941"/>
                  <a:pt x="962397" y="782583"/>
                </a:cubicBezTo>
                <a:cubicBezTo>
                  <a:pt x="966642" y="771226"/>
                  <a:pt x="968764" y="758950"/>
                  <a:pt x="968764" y="745757"/>
                </a:cubicBezTo>
                <a:cubicBezTo>
                  <a:pt x="968764" y="732794"/>
                  <a:pt x="966499" y="721064"/>
                  <a:pt x="961967" y="710567"/>
                </a:cubicBezTo>
                <a:cubicBezTo>
                  <a:pt x="957436" y="700070"/>
                  <a:pt x="951384" y="691093"/>
                  <a:pt x="943813" y="683636"/>
                </a:cubicBezTo>
                <a:cubicBezTo>
                  <a:pt x="936241" y="676179"/>
                  <a:pt x="927465" y="670443"/>
                  <a:pt x="917484" y="666427"/>
                </a:cubicBezTo>
                <a:cubicBezTo>
                  <a:pt x="907503" y="662412"/>
                  <a:pt x="897121" y="660405"/>
                  <a:pt x="886337" y="660405"/>
                </a:cubicBezTo>
                <a:cubicBezTo>
                  <a:pt x="872685" y="660405"/>
                  <a:pt x="860926" y="662756"/>
                  <a:pt x="851060" y="667460"/>
                </a:cubicBezTo>
                <a:lnTo>
                  <a:pt x="854502" y="623235"/>
                </a:lnTo>
                <a:lnTo>
                  <a:pt x="957235" y="623235"/>
                </a:lnTo>
                <a:lnTo>
                  <a:pt x="957235" y="579698"/>
                </a:lnTo>
                <a:close/>
                <a:moveTo>
                  <a:pt x="1068121" y="575568"/>
                </a:moveTo>
                <a:cubicBezTo>
                  <a:pt x="1059058" y="575568"/>
                  <a:pt x="1050712" y="577174"/>
                  <a:pt x="1043083" y="580386"/>
                </a:cubicBezTo>
                <a:cubicBezTo>
                  <a:pt x="1035454" y="583598"/>
                  <a:pt x="1028886" y="588273"/>
                  <a:pt x="1023380" y="594411"/>
                </a:cubicBezTo>
                <a:cubicBezTo>
                  <a:pt x="1017873" y="600549"/>
                  <a:pt x="1013571" y="608034"/>
                  <a:pt x="1010474" y="616868"/>
                </a:cubicBezTo>
                <a:cubicBezTo>
                  <a:pt x="1007376" y="625701"/>
                  <a:pt x="1005827" y="635682"/>
                  <a:pt x="1005827" y="646810"/>
                </a:cubicBezTo>
                <a:cubicBezTo>
                  <a:pt x="1005827" y="657823"/>
                  <a:pt x="1007347" y="667747"/>
                  <a:pt x="1010388" y="676580"/>
                </a:cubicBezTo>
                <a:cubicBezTo>
                  <a:pt x="1013428" y="685414"/>
                  <a:pt x="1017672" y="692899"/>
                  <a:pt x="1023122" y="699037"/>
                </a:cubicBezTo>
                <a:cubicBezTo>
                  <a:pt x="1028571" y="705175"/>
                  <a:pt x="1035110" y="709878"/>
                  <a:pt x="1042739" y="713148"/>
                </a:cubicBezTo>
                <a:cubicBezTo>
                  <a:pt x="1050368" y="716417"/>
                  <a:pt x="1058829" y="718052"/>
                  <a:pt x="1068121" y="718052"/>
                </a:cubicBezTo>
                <a:cubicBezTo>
                  <a:pt x="1077299" y="718052"/>
                  <a:pt x="1085731" y="716417"/>
                  <a:pt x="1093417" y="713148"/>
                </a:cubicBezTo>
                <a:cubicBezTo>
                  <a:pt x="1101104" y="709878"/>
                  <a:pt x="1107700" y="705146"/>
                  <a:pt x="1113207" y="698951"/>
                </a:cubicBezTo>
                <a:cubicBezTo>
                  <a:pt x="1118713" y="692756"/>
                  <a:pt x="1123015" y="685270"/>
                  <a:pt x="1126113" y="676494"/>
                </a:cubicBezTo>
                <a:cubicBezTo>
                  <a:pt x="1129210" y="667718"/>
                  <a:pt x="1130759" y="657823"/>
                  <a:pt x="1130759" y="646810"/>
                </a:cubicBezTo>
                <a:cubicBezTo>
                  <a:pt x="1130759" y="635682"/>
                  <a:pt x="1129182" y="625701"/>
                  <a:pt x="1126027" y="616868"/>
                </a:cubicBezTo>
                <a:cubicBezTo>
                  <a:pt x="1122872" y="608034"/>
                  <a:pt x="1118513" y="600577"/>
                  <a:pt x="1112949" y="594497"/>
                </a:cubicBezTo>
                <a:cubicBezTo>
                  <a:pt x="1107385" y="588417"/>
                  <a:pt x="1100760" y="583742"/>
                  <a:pt x="1093073" y="580472"/>
                </a:cubicBezTo>
                <a:cubicBezTo>
                  <a:pt x="1085387" y="577203"/>
                  <a:pt x="1077069" y="575568"/>
                  <a:pt x="1068121" y="575568"/>
                </a:cubicBezTo>
                <a:close/>
                <a:moveTo>
                  <a:pt x="687000" y="575568"/>
                </a:moveTo>
                <a:cubicBezTo>
                  <a:pt x="625165" y="575568"/>
                  <a:pt x="594248" y="622030"/>
                  <a:pt x="594248" y="714955"/>
                </a:cubicBezTo>
                <a:cubicBezTo>
                  <a:pt x="594248" y="734916"/>
                  <a:pt x="596255" y="752583"/>
                  <a:pt x="600271" y="767956"/>
                </a:cubicBezTo>
                <a:cubicBezTo>
                  <a:pt x="604286" y="783329"/>
                  <a:pt x="610137" y="796292"/>
                  <a:pt x="617823" y="806847"/>
                </a:cubicBezTo>
                <a:cubicBezTo>
                  <a:pt x="625509" y="817401"/>
                  <a:pt x="634945" y="825403"/>
                  <a:pt x="646131" y="830852"/>
                </a:cubicBezTo>
                <a:cubicBezTo>
                  <a:pt x="657316" y="836302"/>
                  <a:pt x="670079" y="839026"/>
                  <a:pt x="684419" y="839026"/>
                </a:cubicBezTo>
                <a:cubicBezTo>
                  <a:pt x="696924" y="839026"/>
                  <a:pt x="708310" y="836646"/>
                  <a:pt x="718577" y="831885"/>
                </a:cubicBezTo>
                <a:cubicBezTo>
                  <a:pt x="728845" y="827124"/>
                  <a:pt x="737593" y="820671"/>
                  <a:pt x="744820" y="812525"/>
                </a:cubicBezTo>
                <a:cubicBezTo>
                  <a:pt x="752047" y="804380"/>
                  <a:pt x="757640" y="794858"/>
                  <a:pt x="761598" y="783960"/>
                </a:cubicBezTo>
                <a:cubicBezTo>
                  <a:pt x="765556" y="773061"/>
                  <a:pt x="767535" y="761474"/>
                  <a:pt x="767535" y="749199"/>
                </a:cubicBezTo>
                <a:cubicBezTo>
                  <a:pt x="767535" y="736924"/>
                  <a:pt x="765470" y="725595"/>
                  <a:pt x="761340" y="715213"/>
                </a:cubicBezTo>
                <a:cubicBezTo>
                  <a:pt x="757210" y="704831"/>
                  <a:pt x="751589" y="695854"/>
                  <a:pt x="744476" y="688282"/>
                </a:cubicBezTo>
                <a:cubicBezTo>
                  <a:pt x="737363" y="680710"/>
                  <a:pt x="728960" y="674802"/>
                  <a:pt x="719266" y="670557"/>
                </a:cubicBezTo>
                <a:cubicBezTo>
                  <a:pt x="709572" y="666313"/>
                  <a:pt x="699218" y="664190"/>
                  <a:pt x="688205" y="664190"/>
                </a:cubicBezTo>
                <a:cubicBezTo>
                  <a:pt x="671685" y="664190"/>
                  <a:pt x="656656" y="669009"/>
                  <a:pt x="643119" y="678645"/>
                </a:cubicBezTo>
                <a:cubicBezTo>
                  <a:pt x="645873" y="657995"/>
                  <a:pt x="650920" y="642221"/>
                  <a:pt x="658262" y="631323"/>
                </a:cubicBezTo>
                <a:cubicBezTo>
                  <a:pt x="665605" y="620424"/>
                  <a:pt x="674668" y="614975"/>
                  <a:pt x="685452" y="614975"/>
                </a:cubicBezTo>
                <a:cubicBezTo>
                  <a:pt x="703463" y="614975"/>
                  <a:pt x="713845" y="626848"/>
                  <a:pt x="716598" y="650596"/>
                </a:cubicBezTo>
                <a:lnTo>
                  <a:pt x="764782" y="650596"/>
                </a:lnTo>
                <a:cubicBezTo>
                  <a:pt x="763061" y="638091"/>
                  <a:pt x="759906" y="627164"/>
                  <a:pt x="755317" y="617814"/>
                </a:cubicBezTo>
                <a:cubicBezTo>
                  <a:pt x="750728" y="608464"/>
                  <a:pt x="745021" y="600663"/>
                  <a:pt x="738195" y="594411"/>
                </a:cubicBezTo>
                <a:cubicBezTo>
                  <a:pt x="731369" y="588159"/>
                  <a:pt x="723625" y="583455"/>
                  <a:pt x="714964" y="580300"/>
                </a:cubicBezTo>
                <a:cubicBezTo>
                  <a:pt x="706302" y="577145"/>
                  <a:pt x="696981" y="575568"/>
                  <a:pt x="687000" y="575568"/>
                </a:cubicBezTo>
                <a:close/>
                <a:moveTo>
                  <a:pt x="375833" y="575568"/>
                </a:moveTo>
                <a:cubicBezTo>
                  <a:pt x="318472" y="575568"/>
                  <a:pt x="289792" y="619564"/>
                  <a:pt x="289792" y="707555"/>
                </a:cubicBezTo>
                <a:cubicBezTo>
                  <a:pt x="289792" y="795203"/>
                  <a:pt x="318472" y="839026"/>
                  <a:pt x="375833" y="839026"/>
                </a:cubicBezTo>
                <a:cubicBezTo>
                  <a:pt x="433424" y="839026"/>
                  <a:pt x="462219" y="795203"/>
                  <a:pt x="462219" y="707555"/>
                </a:cubicBezTo>
                <a:cubicBezTo>
                  <a:pt x="462219" y="619564"/>
                  <a:pt x="433424" y="575568"/>
                  <a:pt x="375833" y="575568"/>
                </a:cubicBezTo>
                <a:close/>
                <a:moveTo>
                  <a:pt x="175808" y="575568"/>
                </a:moveTo>
                <a:cubicBezTo>
                  <a:pt x="164221" y="575568"/>
                  <a:pt x="153667" y="577231"/>
                  <a:pt x="144145" y="580558"/>
                </a:cubicBezTo>
                <a:cubicBezTo>
                  <a:pt x="134623" y="583885"/>
                  <a:pt x="126478" y="588503"/>
                  <a:pt x="119709" y="594411"/>
                </a:cubicBezTo>
                <a:cubicBezTo>
                  <a:pt x="112941" y="600319"/>
                  <a:pt x="107664" y="607403"/>
                  <a:pt x="103878" y="615663"/>
                </a:cubicBezTo>
                <a:cubicBezTo>
                  <a:pt x="100092" y="623923"/>
                  <a:pt x="98199" y="632929"/>
                  <a:pt x="98199" y="642680"/>
                </a:cubicBezTo>
                <a:cubicBezTo>
                  <a:pt x="98199" y="653808"/>
                  <a:pt x="101038" y="664219"/>
                  <a:pt x="106717" y="673913"/>
                </a:cubicBezTo>
                <a:cubicBezTo>
                  <a:pt x="112396" y="683607"/>
                  <a:pt x="120570" y="692412"/>
                  <a:pt x="131239" y="700328"/>
                </a:cubicBezTo>
                <a:cubicBezTo>
                  <a:pt x="116899" y="708473"/>
                  <a:pt x="106258" y="717765"/>
                  <a:pt x="99318" y="728205"/>
                </a:cubicBezTo>
                <a:cubicBezTo>
                  <a:pt x="92377" y="738645"/>
                  <a:pt x="88907" y="750404"/>
                  <a:pt x="88907" y="763482"/>
                </a:cubicBezTo>
                <a:cubicBezTo>
                  <a:pt x="88907" y="774839"/>
                  <a:pt x="91029" y="785136"/>
                  <a:pt x="95274" y="794371"/>
                </a:cubicBezTo>
                <a:cubicBezTo>
                  <a:pt x="99518" y="803606"/>
                  <a:pt x="105455" y="811550"/>
                  <a:pt x="113084" y="818204"/>
                </a:cubicBezTo>
                <a:cubicBezTo>
                  <a:pt x="120713" y="824858"/>
                  <a:pt x="129862" y="829992"/>
                  <a:pt x="140531" y="833606"/>
                </a:cubicBezTo>
                <a:cubicBezTo>
                  <a:pt x="151200" y="837219"/>
                  <a:pt x="162959" y="839026"/>
                  <a:pt x="175808" y="839026"/>
                </a:cubicBezTo>
                <a:cubicBezTo>
                  <a:pt x="188772" y="839026"/>
                  <a:pt x="200617" y="837219"/>
                  <a:pt x="211343" y="833606"/>
                </a:cubicBezTo>
                <a:cubicBezTo>
                  <a:pt x="222070" y="829992"/>
                  <a:pt x="231248" y="824858"/>
                  <a:pt x="238877" y="818204"/>
                </a:cubicBezTo>
                <a:cubicBezTo>
                  <a:pt x="246505" y="811550"/>
                  <a:pt x="252442" y="803577"/>
                  <a:pt x="256687" y="794285"/>
                </a:cubicBezTo>
                <a:cubicBezTo>
                  <a:pt x="260932" y="784992"/>
                  <a:pt x="263054" y="774725"/>
                  <a:pt x="263054" y="763482"/>
                </a:cubicBezTo>
                <a:cubicBezTo>
                  <a:pt x="263054" y="737670"/>
                  <a:pt x="248886" y="716618"/>
                  <a:pt x="220550" y="700328"/>
                </a:cubicBezTo>
                <a:cubicBezTo>
                  <a:pt x="242576" y="684496"/>
                  <a:pt x="253590" y="665280"/>
                  <a:pt x="253590" y="642680"/>
                </a:cubicBezTo>
                <a:cubicBezTo>
                  <a:pt x="253590" y="632929"/>
                  <a:pt x="251725" y="623952"/>
                  <a:pt x="247997" y="615749"/>
                </a:cubicBezTo>
                <a:cubicBezTo>
                  <a:pt x="244268" y="607547"/>
                  <a:pt x="238991" y="600462"/>
                  <a:pt x="232165" y="594497"/>
                </a:cubicBezTo>
                <a:cubicBezTo>
                  <a:pt x="225339" y="588531"/>
                  <a:pt x="217137" y="583885"/>
                  <a:pt x="207557" y="580558"/>
                </a:cubicBezTo>
                <a:cubicBezTo>
                  <a:pt x="197978" y="577231"/>
                  <a:pt x="187395" y="575568"/>
                  <a:pt x="175808" y="575568"/>
                </a:cubicBezTo>
                <a:close/>
                <a:moveTo>
                  <a:pt x="695336" y="0"/>
                </a:moveTo>
                <a:cubicBezTo>
                  <a:pt x="1079359" y="0"/>
                  <a:pt x="1390672" y="311313"/>
                  <a:pt x="1390672" y="695336"/>
                </a:cubicBezTo>
                <a:cubicBezTo>
                  <a:pt x="1390672" y="1079359"/>
                  <a:pt x="1079359" y="1390672"/>
                  <a:pt x="695336" y="1390672"/>
                </a:cubicBezTo>
                <a:cubicBezTo>
                  <a:pt x="311313" y="1390672"/>
                  <a:pt x="0" y="1079359"/>
                  <a:pt x="0" y="695336"/>
                </a:cubicBezTo>
                <a:cubicBezTo>
                  <a:pt x="0" y="311313"/>
                  <a:pt x="311313" y="0"/>
                  <a:pt x="695336" y="0"/>
                </a:cubicBezTo>
                <a:close/>
              </a:path>
            </a:pathLst>
          </a:custGeom>
          <a:solidFill>
            <a:srgbClr val="1983B7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302624" y="5534286"/>
            <a:ext cx="3849179" cy="104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36" tIns="60917" rIns="121836" bIns="60917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1983B7"/>
                </a:solidFill>
                <a:latin typeface="微软雅黑" pitchFamily="34" charset="-122"/>
                <a:ea typeface="微软雅黑" pitchFamily="34" charset="-122"/>
              </a:rPr>
              <a:t>80.65%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of participants are interested in an APP that can help provoke cultural exchange</a:t>
            </a:r>
          </a:p>
        </p:txBody>
      </p:sp>
      <p:sp>
        <p:nvSpPr>
          <p:cNvPr id="22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92500" y="6026684"/>
            <a:ext cx="3554415" cy="11079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121836" tIns="60917" rIns="121836" bIns="60917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1. During you experiences of studying abroad, had you taken part in any activities with local students? (e.g. sports, beers)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349222" y="7229204"/>
            <a:ext cx="2501641" cy="36924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121836" tIns="60917" rIns="121836" bIns="60917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600" b="1" smtClean="0">
                <a:latin typeface="微软雅黑" pitchFamily="34" charset="-122"/>
                <a:ea typeface="微软雅黑" pitchFamily="34" charset="-122"/>
              </a:rPr>
              <a:t>Yes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374788" y="7780931"/>
            <a:ext cx="2501641" cy="36924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121836" tIns="60917" rIns="121836" bIns="60917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No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9227214" y="236531"/>
            <a:ext cx="2963199" cy="653293"/>
          </a:xfrm>
          <a:prstGeom prst="roundRect">
            <a:avLst/>
          </a:prstGeom>
          <a:noFill/>
          <a:ln>
            <a:solidFill>
              <a:srgbClr val="03A6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矩形 3"/>
          <p:cNvSpPr/>
          <p:nvPr/>
        </p:nvSpPr>
        <p:spPr>
          <a:xfrm>
            <a:off x="9459121" y="288468"/>
            <a:ext cx="2664494" cy="5386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91431" tIns="45716" rIns="91431" bIns="45716">
            <a:spAutoFit/>
          </a:bodyPr>
          <a:lstStyle/>
          <a:p>
            <a:pPr lvl="0" eaLnBrk="1" hangingPunct="1">
              <a:buNone/>
            </a:pPr>
            <a:r>
              <a:rPr lang="en-US" altLang="zh-CN" sz="2900" b="1" dirty="0" smtClean="0">
                <a:solidFill>
                  <a:srgbClr val="01ACB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Survey</a:t>
            </a:r>
            <a:r>
              <a:rPr lang="zh-CN" altLang="en-US" sz="2900" b="1" dirty="0" smtClean="0">
                <a:solidFill>
                  <a:srgbClr val="01ACB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</a:t>
            </a:r>
            <a:r>
              <a:rPr lang="en-US" altLang="zh-CN" sz="2900" b="1" dirty="0" smtClean="0">
                <a:solidFill>
                  <a:srgbClr val="01ACBE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Result</a:t>
            </a:r>
            <a:endParaRPr lang="zh-CN" altLang="en-US" sz="2900" b="1" dirty="0">
              <a:solidFill>
                <a:srgbClr val="01ACBE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49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087458" y="1371094"/>
            <a:ext cx="1996576" cy="1996574"/>
            <a:chOff x="3606461" y="1664340"/>
            <a:chExt cx="1040024" cy="1040024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3606461" y="1664340"/>
              <a:ext cx="1040024" cy="1040024"/>
            </a:xfrm>
            <a:prstGeom prst="ellipse">
              <a:avLst/>
            </a:prstGeom>
            <a:solidFill>
              <a:schemeClr val="accent2"/>
            </a:solidFill>
            <a:ln w="444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75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8" name="文本框 1"/>
            <p:cNvSpPr txBox="1"/>
            <p:nvPr/>
          </p:nvSpPr>
          <p:spPr>
            <a:xfrm>
              <a:off x="3936496" y="1813627"/>
              <a:ext cx="426023" cy="689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0" b="1" dirty="0" smtClean="0"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8000" b="1" dirty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9" name="矩形 69"/>
          <p:cNvSpPr>
            <a:spLocks noChangeArrowheads="1"/>
          </p:cNvSpPr>
          <p:nvPr/>
        </p:nvSpPr>
        <p:spPr bwMode="auto">
          <a:xfrm>
            <a:off x="3534391" y="3810340"/>
            <a:ext cx="513707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zh-CN" sz="48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Solution</a:t>
            </a:r>
          </a:p>
          <a:p>
            <a:pPr algn="ctr">
              <a:buFont typeface="Arial" charset="0"/>
              <a:buNone/>
            </a:pPr>
            <a:r>
              <a:rPr lang="en-US" altLang="zh-CN" sz="4800" b="1" dirty="0" err="1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Unimingle</a:t>
            </a:r>
            <a:endParaRPr lang="en-US" altLang="zh-CN" sz="48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0" name="矩形 70"/>
          <p:cNvSpPr>
            <a:spLocks noChangeArrowheads="1"/>
          </p:cNvSpPr>
          <p:nvPr/>
        </p:nvSpPr>
        <p:spPr bwMode="auto">
          <a:xfrm>
            <a:off x="1300534" y="5422562"/>
            <a:ext cx="95704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UniMingle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2369788" y="4383237"/>
            <a:ext cx="1456264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332888" y="4383237"/>
            <a:ext cx="1379619" cy="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992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</TotalTime>
  <Words>783</Words>
  <Application>Microsoft Macintosh PowerPoint</Application>
  <PresentationFormat>自定义</PresentationFormat>
  <Paragraphs>202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Calibri</vt:lpstr>
      <vt:lpstr>Helvetica Neue</vt:lpstr>
      <vt:lpstr>ITC Avant Garde Std Bk</vt:lpstr>
      <vt:lpstr>Open Sans</vt:lpstr>
      <vt:lpstr>等线</vt:lpstr>
      <vt:lpstr>方正姚体</vt:lpstr>
      <vt:lpstr>宋体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Fung Kina</cp:lastModifiedBy>
  <cp:revision>1099</cp:revision>
  <dcterms:created xsi:type="dcterms:W3CDTF">2015-12-01T09:06:39Z</dcterms:created>
  <dcterms:modified xsi:type="dcterms:W3CDTF">2019-03-21T13:24:02Z</dcterms:modified>
</cp:coreProperties>
</file>